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24"/>
  </p:notesMasterIdLst>
  <p:handoutMasterIdLst>
    <p:handoutMasterId r:id="rId25"/>
  </p:handoutMasterIdLst>
  <p:sldIdLst>
    <p:sldId id="1866" r:id="rId5"/>
    <p:sldId id="1867" r:id="rId6"/>
    <p:sldId id="1868" r:id="rId7"/>
    <p:sldId id="1869" r:id="rId8"/>
    <p:sldId id="1871" r:id="rId9"/>
    <p:sldId id="1890" r:id="rId10"/>
    <p:sldId id="1889" r:id="rId11"/>
    <p:sldId id="1891" r:id="rId12"/>
    <p:sldId id="1870" r:id="rId13"/>
    <p:sldId id="1888" r:id="rId14"/>
    <p:sldId id="1873" r:id="rId15"/>
    <p:sldId id="1892" r:id="rId16"/>
    <p:sldId id="1893" r:id="rId17"/>
    <p:sldId id="1894" r:id="rId18"/>
    <p:sldId id="1895" r:id="rId19"/>
    <p:sldId id="1874" r:id="rId20"/>
    <p:sldId id="1896" r:id="rId21"/>
    <p:sldId id="1875" r:id="rId22"/>
    <p:sldId id="1876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600"/>
    <a:srgbClr val="FFCE33"/>
    <a:srgbClr val="FF2625"/>
    <a:srgbClr val="FF9999"/>
    <a:srgbClr val="F0E6DC"/>
    <a:srgbClr val="ECE0D4"/>
    <a:srgbClr val="D1B497"/>
    <a:srgbClr val="E3D1BF"/>
    <a:srgbClr val="AA673C"/>
    <a:srgbClr val="6A69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6" d="100"/>
          <a:sy n="76" d="100"/>
        </p:scale>
        <p:origin x="859" y="58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3D87D-7696-433D-A1D3-940B70A0E98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988D71BE-E37C-4BB0-85BE-78BEF80B37F0}">
      <dgm:prSet phldrT="[Text]"/>
      <dgm:spPr>
        <a:solidFill>
          <a:srgbClr val="FF2625">
            <a:alpha val="50000"/>
          </a:srgbClr>
        </a:solidFill>
      </dgm:spPr>
      <dgm:t>
        <a:bodyPr/>
        <a:lstStyle/>
        <a:p>
          <a:endParaRPr lang="en-IN" dirty="0"/>
        </a:p>
      </dgm:t>
    </dgm:pt>
    <dgm:pt modelId="{A9BFE181-2D9C-43ED-B8FA-E26AE5DF3D1D}" type="parTrans" cxnId="{7022105E-D809-45F0-90DB-CEE86927835C}">
      <dgm:prSet/>
      <dgm:spPr/>
      <dgm:t>
        <a:bodyPr/>
        <a:lstStyle/>
        <a:p>
          <a:endParaRPr lang="en-IN"/>
        </a:p>
      </dgm:t>
    </dgm:pt>
    <dgm:pt modelId="{039BE456-E02F-42E0-B2A6-25C44FAE14F0}" type="sibTrans" cxnId="{7022105E-D809-45F0-90DB-CEE86927835C}">
      <dgm:prSet/>
      <dgm:spPr/>
      <dgm:t>
        <a:bodyPr/>
        <a:lstStyle/>
        <a:p>
          <a:endParaRPr lang="en-IN"/>
        </a:p>
      </dgm:t>
    </dgm:pt>
    <dgm:pt modelId="{527D07DB-F1E2-4EBF-99AD-14289797FC26}">
      <dgm:prSet phldrT="[Text]"/>
      <dgm:spPr>
        <a:solidFill>
          <a:srgbClr val="00B0F0">
            <a:alpha val="50000"/>
          </a:srgbClr>
        </a:solidFill>
      </dgm:spPr>
      <dgm:t>
        <a:bodyPr/>
        <a:lstStyle/>
        <a:p>
          <a:endParaRPr lang="en-IN" dirty="0"/>
        </a:p>
      </dgm:t>
    </dgm:pt>
    <dgm:pt modelId="{C76F2A1F-5012-4C95-A39F-EC0B13A2F58C}" type="parTrans" cxnId="{AADADFDC-C700-4B5F-A2BC-45D8FD61A9DB}">
      <dgm:prSet/>
      <dgm:spPr/>
      <dgm:t>
        <a:bodyPr/>
        <a:lstStyle/>
        <a:p>
          <a:endParaRPr lang="en-IN"/>
        </a:p>
      </dgm:t>
    </dgm:pt>
    <dgm:pt modelId="{7B822D8C-65F3-4AD0-880B-3D45D1A900C2}" type="sibTrans" cxnId="{AADADFDC-C700-4B5F-A2BC-45D8FD61A9DB}">
      <dgm:prSet/>
      <dgm:spPr/>
      <dgm:t>
        <a:bodyPr/>
        <a:lstStyle/>
        <a:p>
          <a:endParaRPr lang="en-IN"/>
        </a:p>
      </dgm:t>
    </dgm:pt>
    <dgm:pt modelId="{10E65BD4-F9F9-4F2E-AF4C-DF39AB92C08E}" type="pres">
      <dgm:prSet presAssocID="{37C3D87D-7696-433D-A1D3-940B70A0E981}" presName="compositeShape" presStyleCnt="0">
        <dgm:presLayoutVars>
          <dgm:chMax val="7"/>
          <dgm:dir/>
          <dgm:resizeHandles val="exact"/>
        </dgm:presLayoutVars>
      </dgm:prSet>
      <dgm:spPr/>
    </dgm:pt>
    <dgm:pt modelId="{4FB7CC8C-CF17-4930-8A5A-8B318DC19FDE}" type="pres">
      <dgm:prSet presAssocID="{988D71BE-E37C-4BB0-85BE-78BEF80B37F0}" presName="circ1" presStyleLbl="vennNode1" presStyleIdx="0" presStyleCnt="2"/>
      <dgm:spPr/>
    </dgm:pt>
    <dgm:pt modelId="{888CF37E-1F47-4876-A288-FBA414319D37}" type="pres">
      <dgm:prSet presAssocID="{988D71BE-E37C-4BB0-85BE-78BEF80B37F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CD7753-94F7-461F-AFAD-B9511F289B75}" type="pres">
      <dgm:prSet presAssocID="{527D07DB-F1E2-4EBF-99AD-14289797FC26}" presName="circ2" presStyleLbl="vennNode1" presStyleIdx="1" presStyleCnt="2"/>
      <dgm:spPr/>
    </dgm:pt>
    <dgm:pt modelId="{B87AACA4-123D-4918-AEC5-CA60E62DB534}" type="pres">
      <dgm:prSet presAssocID="{527D07DB-F1E2-4EBF-99AD-14289797FC2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C90A20C-AE71-4B70-BD7C-0DC741500988}" type="presOf" srcId="{988D71BE-E37C-4BB0-85BE-78BEF80B37F0}" destId="{4FB7CC8C-CF17-4930-8A5A-8B318DC19FDE}" srcOrd="0" destOrd="0" presId="urn:microsoft.com/office/officeart/2005/8/layout/venn1"/>
    <dgm:cxn modelId="{7022105E-D809-45F0-90DB-CEE86927835C}" srcId="{37C3D87D-7696-433D-A1D3-940B70A0E981}" destId="{988D71BE-E37C-4BB0-85BE-78BEF80B37F0}" srcOrd="0" destOrd="0" parTransId="{A9BFE181-2D9C-43ED-B8FA-E26AE5DF3D1D}" sibTransId="{039BE456-E02F-42E0-B2A6-25C44FAE14F0}"/>
    <dgm:cxn modelId="{E0B95345-1CC5-4385-8163-435DACBBB6A7}" type="presOf" srcId="{37C3D87D-7696-433D-A1D3-940B70A0E981}" destId="{10E65BD4-F9F9-4F2E-AF4C-DF39AB92C08E}" srcOrd="0" destOrd="0" presId="urn:microsoft.com/office/officeart/2005/8/layout/venn1"/>
    <dgm:cxn modelId="{AD1AE947-482A-4236-B393-C9D65913C769}" type="presOf" srcId="{527D07DB-F1E2-4EBF-99AD-14289797FC26}" destId="{6ECD7753-94F7-461F-AFAD-B9511F289B75}" srcOrd="0" destOrd="0" presId="urn:microsoft.com/office/officeart/2005/8/layout/venn1"/>
    <dgm:cxn modelId="{9248A46E-98F3-4947-9CC8-DEA46C6C7F0F}" type="presOf" srcId="{988D71BE-E37C-4BB0-85BE-78BEF80B37F0}" destId="{888CF37E-1F47-4876-A288-FBA414319D37}" srcOrd="1" destOrd="0" presId="urn:microsoft.com/office/officeart/2005/8/layout/venn1"/>
    <dgm:cxn modelId="{9D95D4AF-BB2A-4833-8949-6CC88AE593AB}" type="presOf" srcId="{527D07DB-F1E2-4EBF-99AD-14289797FC26}" destId="{B87AACA4-123D-4918-AEC5-CA60E62DB534}" srcOrd="1" destOrd="0" presId="urn:microsoft.com/office/officeart/2005/8/layout/venn1"/>
    <dgm:cxn modelId="{AADADFDC-C700-4B5F-A2BC-45D8FD61A9DB}" srcId="{37C3D87D-7696-433D-A1D3-940B70A0E981}" destId="{527D07DB-F1E2-4EBF-99AD-14289797FC26}" srcOrd="1" destOrd="0" parTransId="{C76F2A1F-5012-4C95-A39F-EC0B13A2F58C}" sibTransId="{7B822D8C-65F3-4AD0-880B-3D45D1A900C2}"/>
    <dgm:cxn modelId="{30B6C28E-534C-4017-A9CC-017097181467}" type="presParOf" srcId="{10E65BD4-F9F9-4F2E-AF4C-DF39AB92C08E}" destId="{4FB7CC8C-CF17-4930-8A5A-8B318DC19FDE}" srcOrd="0" destOrd="0" presId="urn:microsoft.com/office/officeart/2005/8/layout/venn1"/>
    <dgm:cxn modelId="{40C7A177-E774-4ED3-B007-C6749F070EB3}" type="presParOf" srcId="{10E65BD4-F9F9-4F2E-AF4C-DF39AB92C08E}" destId="{888CF37E-1F47-4876-A288-FBA414319D37}" srcOrd="1" destOrd="0" presId="urn:microsoft.com/office/officeart/2005/8/layout/venn1"/>
    <dgm:cxn modelId="{D47E2704-C43C-4D65-9B35-224F233C7F2D}" type="presParOf" srcId="{10E65BD4-F9F9-4F2E-AF4C-DF39AB92C08E}" destId="{6ECD7753-94F7-461F-AFAD-B9511F289B75}" srcOrd="2" destOrd="0" presId="urn:microsoft.com/office/officeart/2005/8/layout/venn1"/>
    <dgm:cxn modelId="{BE8A2F68-793D-4567-8332-7D33BD2253A3}" type="presParOf" srcId="{10E65BD4-F9F9-4F2E-AF4C-DF39AB92C08E}" destId="{B87AACA4-123D-4918-AEC5-CA60E62DB53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7CC8C-CF17-4930-8A5A-8B318DC19FDE}">
      <dsp:nvSpPr>
        <dsp:cNvPr id="0" name=""/>
        <dsp:cNvSpPr/>
      </dsp:nvSpPr>
      <dsp:spPr>
        <a:xfrm>
          <a:off x="144419" y="184214"/>
          <a:ext cx="3562357" cy="3562357"/>
        </a:xfrm>
        <a:prstGeom prst="ellipse">
          <a:avLst/>
        </a:prstGeom>
        <a:solidFill>
          <a:srgbClr val="FF262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641866" y="604292"/>
        <a:ext cx="2053972" cy="2722200"/>
      </dsp:txXfrm>
    </dsp:sp>
    <dsp:sp modelId="{6ECD7753-94F7-461F-AFAD-B9511F289B75}">
      <dsp:nvSpPr>
        <dsp:cNvPr id="0" name=""/>
        <dsp:cNvSpPr/>
      </dsp:nvSpPr>
      <dsp:spPr>
        <a:xfrm>
          <a:off x="2711885" y="184214"/>
          <a:ext cx="3562357" cy="3562357"/>
        </a:xfrm>
        <a:prstGeom prst="ellipse">
          <a:avLst/>
        </a:prstGeom>
        <a:solidFill>
          <a:srgbClr val="00B0F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3722824" y="604292"/>
        <a:ext cx="2053972" cy="272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206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857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B7EE2-04A2-4FB2-9625-C9C73AC4D3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913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5461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051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3D0C3-12FA-5DA8-653D-D4DFA9B7718A}"/>
              </a:ext>
            </a:extLst>
          </p:cNvPr>
          <p:cNvSpPr txBox="1"/>
          <p:nvPr userDrawn="1"/>
        </p:nvSpPr>
        <p:spPr>
          <a:xfrm>
            <a:off x="3046338" y="6480383"/>
            <a:ext cx="6093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(21SFH19/29) | Cambridge Institute of Technology | 2023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rgbClr val="DAA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6096" y="0"/>
            <a:ext cx="12323928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6/7/2023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76A3B-16E1-E284-8097-235C1EC4D5EC}"/>
              </a:ext>
            </a:extLst>
          </p:cNvPr>
          <p:cNvSpPr txBox="1"/>
          <p:nvPr userDrawn="1"/>
        </p:nvSpPr>
        <p:spPr>
          <a:xfrm>
            <a:off x="3046338" y="6480383"/>
            <a:ext cx="6093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(21SFH19/29) | Cambridge Institute of Technology | 2023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704" y="1218700"/>
            <a:ext cx="7022592" cy="2258568"/>
          </a:xfrm>
        </p:spPr>
        <p:txBody>
          <a:bodyPr anchor="ctr"/>
          <a:lstStyle/>
          <a:p>
            <a:r>
              <a:rPr lang="en-US" dirty="0"/>
              <a:t>Scientific Foundations of Health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C9A2FC5-64F6-4D7D-E940-DDD15A84B1E7}"/>
              </a:ext>
            </a:extLst>
          </p:cNvPr>
          <p:cNvSpPr txBox="1">
            <a:spLocks/>
          </p:cNvSpPr>
          <p:nvPr/>
        </p:nvSpPr>
        <p:spPr>
          <a:xfrm>
            <a:off x="2781577" y="3315168"/>
            <a:ext cx="6628846" cy="2258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>
                <a:solidFill>
                  <a:schemeClr val="accent4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N" sz="2800" dirty="0">
                <a:solidFill>
                  <a:schemeClr val="bg1"/>
                </a:solidFill>
              </a:rPr>
              <a:t>Module 1: </a:t>
            </a:r>
          </a:p>
          <a:p>
            <a:pPr fontAlgn="auto">
              <a:spcAft>
                <a:spcPts val="0"/>
              </a:spcAft>
            </a:pPr>
            <a:endParaRPr lang="en-IN" sz="2800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IN" sz="2800" dirty="0">
                <a:solidFill>
                  <a:srgbClr val="FF9999"/>
                </a:solidFill>
              </a:rPr>
              <a:t>Good Health and It’s Balance for Positive Mindset</a:t>
            </a:r>
          </a:p>
          <a:p>
            <a:pPr fontAlgn="auto">
              <a:spcAft>
                <a:spcPts val="0"/>
              </a:spcAft>
            </a:pPr>
            <a:endParaRPr lang="en-IN" sz="2800" dirty="0">
              <a:solidFill>
                <a:srgbClr val="FF9999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IN" sz="1600" dirty="0">
                <a:solidFill>
                  <a:schemeClr val="accent6"/>
                </a:solidFill>
              </a:rPr>
              <a:t>Assistant Professor. Neelima Srivastava</a:t>
            </a: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11125200" cy="1189037"/>
          </a:xfrm>
        </p:spPr>
        <p:txBody>
          <a:bodyPr>
            <a:normAutofit/>
          </a:bodyPr>
          <a:lstStyle/>
          <a:p>
            <a:r>
              <a:rPr lang="en-US" u="sng" dirty="0"/>
              <a:t>Activity: </a:t>
            </a:r>
            <a:r>
              <a:rPr lang="en-US" dirty="0"/>
              <a:t>How Healthy Are YOU?</a:t>
            </a:r>
            <a:br>
              <a:rPr lang="en-US" dirty="0"/>
            </a:br>
            <a:r>
              <a:rPr lang="en-US" sz="3200" b="0" dirty="0">
                <a:solidFill>
                  <a:srgbClr val="FF0000"/>
                </a:solidFill>
              </a:rPr>
              <a:t>Give yourself 1 point per checkmark</a:t>
            </a:r>
            <a:endParaRPr lang="en-US" b="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8D5BFA-11E3-18A4-934F-C3C63B37FB48}"/>
              </a:ext>
            </a:extLst>
          </p:cNvPr>
          <p:cNvGrpSpPr/>
          <p:nvPr/>
        </p:nvGrpSpPr>
        <p:grpSpPr>
          <a:xfrm>
            <a:off x="462243" y="2427378"/>
            <a:ext cx="11267514" cy="2895872"/>
            <a:chOff x="86286" y="2005348"/>
            <a:chExt cx="11267514" cy="2895872"/>
          </a:xfrm>
        </p:grpSpPr>
        <p:pic>
          <p:nvPicPr>
            <p:cNvPr id="4" name="Picture 3" descr="A picture containing screenshot, line, black&#10;&#10;Description automatically generated">
              <a:extLst>
                <a:ext uri="{FF2B5EF4-FFF2-40B4-BE49-F238E27FC236}">
                  <a16:creationId xmlns:a16="http://schemas.microsoft.com/office/drawing/2014/main" id="{29498327-3C65-4202-5F5B-BCBBB3731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526" b="37369"/>
            <a:stretch/>
          </p:blipFill>
          <p:spPr>
            <a:xfrm>
              <a:off x="86286" y="2005348"/>
              <a:ext cx="5736998" cy="2895872"/>
            </a:xfrm>
            <a:prstGeom prst="rect">
              <a:avLst/>
            </a:prstGeom>
          </p:spPr>
        </p:pic>
        <p:pic>
          <p:nvPicPr>
            <p:cNvPr id="10" name="Picture 9" descr="A picture containing screenshot, line, black&#10;&#10;Description automatically generated">
              <a:extLst>
                <a:ext uri="{FF2B5EF4-FFF2-40B4-BE49-F238E27FC236}">
                  <a16:creationId xmlns:a16="http://schemas.microsoft.com/office/drawing/2014/main" id="{12C5381E-9A0D-B6E7-8891-E436F2FA4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526" b="37369"/>
            <a:stretch/>
          </p:blipFill>
          <p:spPr>
            <a:xfrm>
              <a:off x="5616802" y="2005348"/>
              <a:ext cx="5736998" cy="28958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97723B-414B-5FAA-E850-C299DB6F35A9}"/>
                </a:ext>
              </a:extLst>
            </p:cNvPr>
            <p:cNvSpPr txBox="1"/>
            <p:nvPr/>
          </p:nvSpPr>
          <p:spPr>
            <a:xfrm>
              <a:off x="1275347" y="2298032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Eat 3 balanced meals a 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F8213E-1A08-6B9A-954D-4B010843F4CD}"/>
                </a:ext>
              </a:extLst>
            </p:cNvPr>
            <p:cNvSpPr txBox="1"/>
            <p:nvPr/>
          </p:nvSpPr>
          <p:spPr>
            <a:xfrm>
              <a:off x="1275346" y="2990826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Drink 3 litres of water a 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BF819-E067-AD02-ED5B-D31F0E33FCD0}"/>
                </a:ext>
              </a:extLst>
            </p:cNvPr>
            <p:cNvSpPr txBox="1"/>
            <p:nvPr/>
          </p:nvSpPr>
          <p:spPr>
            <a:xfrm>
              <a:off x="1275345" y="3584990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Exercise regularly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BC5F74-AB7A-0405-7902-DCE502C33997}"/>
                </a:ext>
              </a:extLst>
            </p:cNvPr>
            <p:cNvSpPr txBox="1"/>
            <p:nvPr/>
          </p:nvSpPr>
          <p:spPr>
            <a:xfrm>
              <a:off x="1275344" y="4133578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Maintain good hygiene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CDBE4C-EE56-3233-A1E3-A46F56EAED94}"/>
                </a:ext>
              </a:extLst>
            </p:cNvPr>
            <p:cNvSpPr txBox="1"/>
            <p:nvPr/>
          </p:nvSpPr>
          <p:spPr>
            <a:xfrm>
              <a:off x="6805863" y="2298032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Slept enough last night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D75146-B8A4-BFE8-E194-9A4DDDD05DD2}"/>
                </a:ext>
              </a:extLst>
            </p:cNvPr>
            <p:cNvSpPr txBox="1"/>
            <p:nvPr/>
          </p:nvSpPr>
          <p:spPr>
            <a:xfrm>
              <a:off x="6805862" y="2990826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Did not booze or get high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610E9C-EC4F-37A8-39F1-1022C41599F2}"/>
                </a:ext>
              </a:extLst>
            </p:cNvPr>
            <p:cNvSpPr txBox="1"/>
            <p:nvPr/>
          </p:nvSpPr>
          <p:spPr>
            <a:xfrm>
              <a:off x="6805861" y="3584990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Have enough money to sustain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42FDE9-ED4D-63A2-6DCF-A478ED94707D}"/>
                </a:ext>
              </a:extLst>
            </p:cNvPr>
            <p:cNvSpPr txBox="1"/>
            <p:nvPr/>
          </p:nvSpPr>
          <p:spPr>
            <a:xfrm>
              <a:off x="6805860" y="4133578"/>
              <a:ext cx="380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Not be moody or anxious 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0FA737-AD1C-47EE-9777-37A7095B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8693500" cy="1189037"/>
          </a:xfrm>
        </p:spPr>
        <p:txBody>
          <a:bodyPr/>
          <a:lstStyle/>
          <a:p>
            <a:r>
              <a:rPr lang="en-US" dirty="0"/>
              <a:t>Various Factors Affect Our Health and the Ability to be Healthy</a:t>
            </a:r>
          </a:p>
        </p:txBody>
      </p:sp>
      <p:pic>
        <p:nvPicPr>
          <p:cNvPr id="6" name="Picture 5" descr="A picture containing text, circle, screenshot, font&#10;&#10;Description automatically generated">
            <a:extLst>
              <a:ext uri="{FF2B5EF4-FFF2-40B4-BE49-F238E27FC236}">
                <a16:creationId xmlns:a16="http://schemas.microsoft.com/office/drawing/2014/main" id="{0647FF71-3F19-F626-B9D5-17039F6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74" y="2384171"/>
            <a:ext cx="6703821" cy="38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560" y="551434"/>
            <a:ext cx="8495881" cy="1231106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Our Behavior Makes Us Approach Health Positively or Even Negatively </a:t>
            </a:r>
            <a:endParaRPr lang="en-US" altLang="en-US" dirty="0"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0560" y="2461572"/>
            <a:ext cx="8361903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0" dirty="0">
                <a:latin typeface="+mj-lt"/>
              </a:rPr>
              <a:t>Addressing health behaviors requires strategies to encourage individuals to engage in healthy behaviors and access nutritious food, safe spaces to be physically active, and support to make healthy choices.</a:t>
            </a:r>
            <a:endParaRPr lang="en-US" altLang="en-US" sz="2000" dirty="0">
              <a:latin typeface="+mj-lt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88C04758-3E6E-DD08-93F7-86B2DA5D5ADF}"/>
              </a:ext>
            </a:extLst>
          </p:cNvPr>
          <p:cNvSpPr txBox="1">
            <a:spLocks/>
          </p:cNvSpPr>
          <p:nvPr/>
        </p:nvSpPr>
        <p:spPr>
          <a:xfrm>
            <a:off x="3598979" y="3981823"/>
            <a:ext cx="8361903" cy="6858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en-US" sz="2000" dirty="0">
                <a:latin typeface="+mj-lt"/>
              </a:rPr>
              <a:t>Health Belief Systems Enforce Decisions </a:t>
            </a:r>
          </a:p>
          <a:p>
            <a:pPr fontAlgn="auto"/>
            <a:endParaRPr lang="en-US" altLang="en-US" sz="2000" dirty="0">
              <a:latin typeface="+mj-lt"/>
            </a:endParaRPr>
          </a:p>
          <a:p>
            <a:pPr marL="457200" indent="-457200" fontAlgn="auto">
              <a:buFont typeface="+mj-lt"/>
              <a:buAutoNum type="arabicPeriod"/>
            </a:pPr>
            <a:r>
              <a:rPr lang="en-US" altLang="en-US" sz="2000" dirty="0">
                <a:latin typeface="+mj-lt"/>
              </a:rPr>
              <a:t>What people believe about their health?</a:t>
            </a:r>
          </a:p>
          <a:p>
            <a:pPr marL="457200" indent="-457200" fontAlgn="auto">
              <a:buFont typeface="+mj-lt"/>
              <a:buAutoNum type="arabicPeriod"/>
            </a:pPr>
            <a:r>
              <a:rPr lang="en-US" altLang="en-US" sz="2000" dirty="0">
                <a:latin typeface="+mj-lt"/>
              </a:rPr>
              <a:t>What they think constitutes their health?</a:t>
            </a:r>
          </a:p>
          <a:p>
            <a:pPr marL="457200" indent="-457200" fontAlgn="auto">
              <a:buFont typeface="+mj-lt"/>
              <a:buAutoNum type="arabicPeriod"/>
            </a:pPr>
            <a:r>
              <a:rPr lang="en-US" altLang="en-US" sz="2000" dirty="0">
                <a:latin typeface="+mj-lt"/>
              </a:rPr>
              <a:t>What they consider the cause of their illness and ways to overcome it?</a:t>
            </a:r>
          </a:p>
        </p:txBody>
      </p:sp>
      <p:pic>
        <p:nvPicPr>
          <p:cNvPr id="8" name="Picture 7" descr="A picture containing drawing, graphics, clipart, illustration&#10;&#10;Description automatically generated">
            <a:extLst>
              <a:ext uri="{FF2B5EF4-FFF2-40B4-BE49-F238E27FC236}">
                <a16:creationId xmlns:a16="http://schemas.microsoft.com/office/drawing/2014/main" id="{FC3334A8-54F8-4235-9D30-79365694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9" y="1045028"/>
            <a:ext cx="3111633" cy="44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F7666-A067-9623-5980-ACA311D8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1" y="607085"/>
            <a:ext cx="11571053" cy="984885"/>
          </a:xfrm>
        </p:spPr>
        <p:txBody>
          <a:bodyPr/>
          <a:lstStyle/>
          <a:p>
            <a:r>
              <a:rPr lang="en-IN" sz="3200" dirty="0"/>
              <a:t>Human Behavior Model (HBM)</a:t>
            </a:r>
            <a:r>
              <a:rPr lang="en-US" sz="3200" dirty="0"/>
              <a:t> Attempts to Predict Health-Related Behavior in Terms of Certain Belief Patterns.</a:t>
            </a:r>
            <a:endParaRPr lang="en-IN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F2B45-AD66-D4D0-5D88-23A3AA08B60A}"/>
              </a:ext>
            </a:extLst>
          </p:cNvPr>
          <p:cNvGrpSpPr/>
          <p:nvPr/>
        </p:nvGrpSpPr>
        <p:grpSpPr>
          <a:xfrm>
            <a:off x="-164079" y="2379001"/>
            <a:ext cx="3801979" cy="3076533"/>
            <a:chOff x="-77238" y="2107696"/>
            <a:chExt cx="3801979" cy="3076533"/>
          </a:xfrm>
        </p:grpSpPr>
        <p:pic>
          <p:nvPicPr>
            <p:cNvPr id="9" name="Picture 8" descr="A picture containing clipart, cartoon, graphics&#10;&#10;Description automatically generated">
              <a:extLst>
                <a:ext uri="{FF2B5EF4-FFF2-40B4-BE49-F238E27FC236}">
                  <a16:creationId xmlns:a16="http://schemas.microsoft.com/office/drawing/2014/main" id="{AE065A01-B3C4-A420-16EF-A48D69B1F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96" b="22490"/>
            <a:stretch/>
          </p:blipFill>
          <p:spPr>
            <a:xfrm>
              <a:off x="1059053" y="2107696"/>
              <a:ext cx="1529398" cy="14453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E39F3-8F8D-6F5D-55DB-8FFE791BADDF}"/>
                </a:ext>
              </a:extLst>
            </p:cNvPr>
            <p:cNvSpPr txBox="1"/>
            <p:nvPr/>
          </p:nvSpPr>
          <p:spPr>
            <a:xfrm>
              <a:off x="-77238" y="3553013"/>
              <a:ext cx="38019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Segoe UI (Body)"/>
                </a:rPr>
                <a:t>Individual Perceptions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=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Perceived Susceptibility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+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Perceived Severity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56F131-9174-94DF-6C8D-4A940E2B38E2}"/>
              </a:ext>
            </a:extLst>
          </p:cNvPr>
          <p:cNvGrpSpPr/>
          <p:nvPr/>
        </p:nvGrpSpPr>
        <p:grpSpPr>
          <a:xfrm>
            <a:off x="4112971" y="2336086"/>
            <a:ext cx="3801979" cy="3119448"/>
            <a:chOff x="4184961" y="2064781"/>
            <a:chExt cx="3801979" cy="3119448"/>
          </a:xfrm>
        </p:grpSpPr>
        <p:pic>
          <p:nvPicPr>
            <p:cNvPr id="5" name="Picture 4" descr="A picture containing screenshot, graphics, graphic design, colorfulness&#10;&#10;Description automatically generated">
              <a:extLst>
                <a:ext uri="{FF2B5EF4-FFF2-40B4-BE49-F238E27FC236}">
                  <a16:creationId xmlns:a16="http://schemas.microsoft.com/office/drawing/2014/main" id="{7F1594C2-55C8-C2CA-81CD-2F1AE4A6A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652" b="20146"/>
            <a:stretch/>
          </p:blipFill>
          <p:spPr>
            <a:xfrm>
              <a:off x="5279083" y="2064781"/>
              <a:ext cx="1613736" cy="14882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4ADDD2-E474-40BF-0D0D-DAB5ACA6CD4A}"/>
                </a:ext>
              </a:extLst>
            </p:cNvPr>
            <p:cNvSpPr txBox="1"/>
            <p:nvPr/>
          </p:nvSpPr>
          <p:spPr>
            <a:xfrm>
              <a:off x="4184961" y="3553013"/>
              <a:ext cx="38019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Segoe UI (Body)"/>
                </a:rPr>
                <a:t>Modifying Factors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=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Gender +  Age + Ethnicity + Personality + Socioeconomics + Knowledge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A911CE-1741-1BCC-1EC4-91BFB4750F1F}"/>
              </a:ext>
            </a:extLst>
          </p:cNvPr>
          <p:cNvGrpSpPr/>
          <p:nvPr/>
        </p:nvGrpSpPr>
        <p:grpSpPr>
          <a:xfrm>
            <a:off x="8390021" y="2416070"/>
            <a:ext cx="3801979" cy="2731687"/>
            <a:chOff x="8404993" y="2144765"/>
            <a:chExt cx="3801979" cy="2731687"/>
          </a:xfrm>
        </p:grpSpPr>
        <p:pic>
          <p:nvPicPr>
            <p:cNvPr id="7" name="Picture 6" descr="A picture containing child art&#10;&#10;Description automatically generated">
              <a:extLst>
                <a:ext uri="{FF2B5EF4-FFF2-40B4-BE49-F238E27FC236}">
                  <a16:creationId xmlns:a16="http://schemas.microsoft.com/office/drawing/2014/main" id="{C68BB2DB-C90A-7BC0-D170-3834C1FD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436" b="22491"/>
            <a:stretch/>
          </p:blipFill>
          <p:spPr>
            <a:xfrm>
              <a:off x="9499115" y="2144765"/>
              <a:ext cx="1613736" cy="13711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B5DB89-A824-604A-AEB0-C0E4DA4B08A6}"/>
                </a:ext>
              </a:extLst>
            </p:cNvPr>
            <p:cNvSpPr txBox="1"/>
            <p:nvPr/>
          </p:nvSpPr>
          <p:spPr>
            <a:xfrm>
              <a:off x="8404993" y="3553013"/>
              <a:ext cx="38019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Segoe UI (Body)"/>
                </a:rPr>
                <a:t>Likelihood of Action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=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Segoe UI (Body)"/>
                </a:rPr>
                <a:t>Perceived Benefits + Perceived Threats + Perceived Barriers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F5534A-7EF1-BC16-AC28-488307785E99}"/>
              </a:ext>
            </a:extLst>
          </p:cNvPr>
          <p:cNvCxnSpPr/>
          <p:nvPr/>
        </p:nvCxnSpPr>
        <p:spPr>
          <a:xfrm>
            <a:off x="2883877" y="3101659"/>
            <a:ext cx="1879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783BB-6BC3-6D07-91F0-7BB4FB39FE0F}"/>
              </a:ext>
            </a:extLst>
          </p:cNvPr>
          <p:cNvCxnSpPr/>
          <p:nvPr/>
        </p:nvCxnSpPr>
        <p:spPr>
          <a:xfrm>
            <a:off x="7256585" y="3038402"/>
            <a:ext cx="1879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643870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Situations Change Health Behaviors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421C3D9B-4237-AAB6-DF5D-6D93B7830745}"/>
              </a:ext>
            </a:extLst>
          </p:cNvPr>
          <p:cNvSpPr txBox="1">
            <a:spLocks/>
          </p:cNvSpPr>
          <p:nvPr/>
        </p:nvSpPr>
        <p:spPr>
          <a:xfrm>
            <a:off x="741902" y="3113094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3200" b="1" dirty="0">
                <a:latin typeface="+mj-lt"/>
              </a:rPr>
              <a:t>Advertising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2AE5D1-8EA8-4481-95A2-3905693F5B3C}"/>
              </a:ext>
            </a:extLst>
          </p:cNvPr>
          <p:cNvSpPr txBox="1">
            <a:spLocks/>
          </p:cNvSpPr>
          <p:nvPr/>
        </p:nvSpPr>
        <p:spPr>
          <a:xfrm>
            <a:off x="4592932" y="3113094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3200" b="1" dirty="0">
                <a:latin typeface="+mj-lt"/>
              </a:rPr>
              <a:t>Family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01A7C67-B7C4-AFE3-21A6-3ED31C95518E}"/>
              </a:ext>
            </a:extLst>
          </p:cNvPr>
          <p:cNvSpPr txBox="1">
            <a:spLocks/>
          </p:cNvSpPr>
          <p:nvPr/>
        </p:nvSpPr>
        <p:spPr>
          <a:xfrm>
            <a:off x="8443962" y="3113094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3200" b="1" dirty="0">
                <a:latin typeface="+mj-lt"/>
              </a:rPr>
              <a:t>Society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F1C878C-DE4F-8075-8E11-7B3BFD14541D}"/>
              </a:ext>
            </a:extLst>
          </p:cNvPr>
          <p:cNvSpPr txBox="1">
            <a:spLocks/>
          </p:cNvSpPr>
          <p:nvPr/>
        </p:nvSpPr>
        <p:spPr>
          <a:xfrm>
            <a:off x="741902" y="3983557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Objectification of youth, eating disorders, low self-esteem and body dissatisfaction.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Convince users that products are better than they are.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C07B29F-7FA4-138D-1C9C-C02AC2C6E783}"/>
              </a:ext>
            </a:extLst>
          </p:cNvPr>
          <p:cNvSpPr txBox="1">
            <a:spLocks/>
          </p:cNvSpPr>
          <p:nvPr/>
        </p:nvSpPr>
        <p:spPr>
          <a:xfrm>
            <a:off x="4592932" y="3983557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Family members regulate supportive behaviors.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Family influence health attitudes.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Negative comments by family increase likelihood of mental illness. 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54F36E4-D404-18D2-D1BA-0ECBE6130DBA}"/>
              </a:ext>
            </a:extLst>
          </p:cNvPr>
          <p:cNvSpPr txBox="1">
            <a:spLocks/>
          </p:cNvSpPr>
          <p:nvPr/>
        </p:nvSpPr>
        <p:spPr>
          <a:xfrm>
            <a:off x="8443962" y="3983557"/>
            <a:ext cx="2965939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Social relationships are vital for good health.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Social isolation creates added health risks.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+mj-lt"/>
              </a:rPr>
              <a:t>Good health enables people to play a part in society. </a:t>
            </a:r>
          </a:p>
        </p:txBody>
      </p:sp>
      <p:pic>
        <p:nvPicPr>
          <p:cNvPr id="10" name="Picture 9" descr="A picture containing clipart, graphics, graphic design, cartoon&#10;&#10;Description automatically generated">
            <a:extLst>
              <a:ext uri="{FF2B5EF4-FFF2-40B4-BE49-F238E27FC236}">
                <a16:creationId xmlns:a16="http://schemas.microsoft.com/office/drawing/2014/main" id="{457C3B58-378C-E3F3-1E5E-BDC66572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395" y="993999"/>
            <a:ext cx="1759030" cy="2488019"/>
          </a:xfrm>
          <a:prstGeom prst="rect">
            <a:avLst/>
          </a:prstGeom>
        </p:spPr>
      </p:pic>
      <p:pic>
        <p:nvPicPr>
          <p:cNvPr id="12" name="Picture 11" descr="A blue and orange megaphone&#10;&#10;Description automatically generated with medium confidence">
            <a:extLst>
              <a:ext uri="{FF2B5EF4-FFF2-40B4-BE49-F238E27FC236}">
                <a16:creationId xmlns:a16="http://schemas.microsoft.com/office/drawing/2014/main" id="{893960DE-4867-F8C9-1DF2-BF2AD1D0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907" y="1039794"/>
            <a:ext cx="1881653" cy="2661461"/>
          </a:xfrm>
          <a:prstGeom prst="rect">
            <a:avLst/>
          </a:prstGeom>
        </p:spPr>
      </p:pic>
      <p:pic>
        <p:nvPicPr>
          <p:cNvPr id="15" name="Picture 14" descr="A picture containing cartoon, clipart, human face, animated cartoon&#10;&#10;Description automatically generated">
            <a:extLst>
              <a:ext uri="{FF2B5EF4-FFF2-40B4-BE49-F238E27FC236}">
                <a16:creationId xmlns:a16="http://schemas.microsoft.com/office/drawing/2014/main" id="{359BC56B-6471-AA4D-DD56-0980D5069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59" y="1259423"/>
            <a:ext cx="1571099" cy="22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personality traits&#10;&#10;Description automatically generated with medium confidence">
            <a:extLst>
              <a:ext uri="{FF2B5EF4-FFF2-40B4-BE49-F238E27FC236}">
                <a16:creationId xmlns:a16="http://schemas.microsoft.com/office/drawing/2014/main" id="{7911AF40-059B-D489-BDCE-4D792700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77" y="0"/>
            <a:ext cx="6798466" cy="67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739423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Stress and Types of Stress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7652" y="1984564"/>
            <a:ext cx="11368968" cy="1534757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Stress is your body’s response to anything that requires attention or action. Stress can be defined as any type of change that causes physical, emotional, or psychological strain.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269E2E-5FB4-B3FA-DD36-FB518E729AAC}"/>
              </a:ext>
            </a:extLst>
          </p:cNvPr>
          <p:cNvSpPr/>
          <p:nvPr/>
        </p:nvSpPr>
        <p:spPr>
          <a:xfrm>
            <a:off x="1105319" y="3207935"/>
            <a:ext cx="2170444" cy="268957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67C6F3-3A5E-F4F7-5C4C-06A83DA8F195}"/>
              </a:ext>
            </a:extLst>
          </p:cNvPr>
          <p:cNvSpPr/>
          <p:nvPr/>
        </p:nvSpPr>
        <p:spPr>
          <a:xfrm>
            <a:off x="3709516" y="3207935"/>
            <a:ext cx="2170444" cy="268957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344BAA-2B2F-7799-4CCD-F02AF5B31C3E}"/>
              </a:ext>
            </a:extLst>
          </p:cNvPr>
          <p:cNvSpPr/>
          <p:nvPr/>
        </p:nvSpPr>
        <p:spPr>
          <a:xfrm>
            <a:off x="6313713" y="3207935"/>
            <a:ext cx="2170444" cy="268957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FC1A22-B04B-0B05-574A-DFF137F79773}"/>
              </a:ext>
            </a:extLst>
          </p:cNvPr>
          <p:cNvSpPr/>
          <p:nvPr/>
        </p:nvSpPr>
        <p:spPr>
          <a:xfrm>
            <a:off x="8917910" y="3207935"/>
            <a:ext cx="2170444" cy="268957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D623F-AAFE-7B4E-F779-8C9BADCB40BF}"/>
              </a:ext>
            </a:extLst>
          </p:cNvPr>
          <p:cNvSpPr txBox="1"/>
          <p:nvPr/>
        </p:nvSpPr>
        <p:spPr>
          <a:xfrm>
            <a:off x="1256043" y="3429000"/>
            <a:ext cx="192090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Acute </a:t>
            </a:r>
          </a:p>
          <a:p>
            <a:r>
              <a:rPr lang="en-IN" b="1" dirty="0"/>
              <a:t>Stress</a:t>
            </a:r>
          </a:p>
          <a:p>
            <a:endParaRPr lang="en-IN" sz="1600" dirty="0"/>
          </a:p>
          <a:p>
            <a:r>
              <a:rPr lang="en-US" sz="1600" dirty="0"/>
              <a:t>Short-term type of stress that can either be positive or more distressing during day-to-day life.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B686D-2A68-737E-97C4-6D0860DE7BD3}"/>
              </a:ext>
            </a:extLst>
          </p:cNvPr>
          <p:cNvSpPr txBox="1"/>
          <p:nvPr/>
        </p:nvSpPr>
        <p:spPr>
          <a:xfrm>
            <a:off x="3855217" y="3429000"/>
            <a:ext cx="18790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Chronic </a:t>
            </a:r>
          </a:p>
          <a:p>
            <a:r>
              <a:rPr lang="en-IN" b="1" dirty="0"/>
              <a:t>Stress</a:t>
            </a:r>
          </a:p>
          <a:p>
            <a:endParaRPr lang="en-IN" sz="1600" dirty="0"/>
          </a:p>
          <a:p>
            <a:r>
              <a:rPr lang="en-US" sz="1600" dirty="0"/>
              <a:t>Never-ending and inescapable stress during big events like a bad marriage or tough job. 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81F58-692F-8BB8-2429-4C4F9757D1FB}"/>
              </a:ext>
            </a:extLst>
          </p:cNvPr>
          <p:cNvSpPr txBox="1"/>
          <p:nvPr/>
        </p:nvSpPr>
        <p:spPr>
          <a:xfrm>
            <a:off x="6459414" y="3428999"/>
            <a:ext cx="18790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Episodic Acute Stress</a:t>
            </a:r>
          </a:p>
          <a:p>
            <a:endParaRPr lang="en-IN" sz="1600" dirty="0"/>
          </a:p>
          <a:p>
            <a:r>
              <a:rPr lang="en-US" sz="1600" dirty="0"/>
              <a:t>Run rampant and be a way of life, creating a life of ongoing distress.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CCA08-E072-5FA3-7F52-EDE96B4AA990}"/>
              </a:ext>
            </a:extLst>
          </p:cNvPr>
          <p:cNvSpPr txBox="1"/>
          <p:nvPr/>
        </p:nvSpPr>
        <p:spPr>
          <a:xfrm>
            <a:off x="9056911" y="3428999"/>
            <a:ext cx="18790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Eustress</a:t>
            </a:r>
          </a:p>
          <a:p>
            <a:endParaRPr lang="en-IN" sz="1600" b="1" dirty="0"/>
          </a:p>
          <a:p>
            <a:endParaRPr lang="en-IN" sz="1600" dirty="0"/>
          </a:p>
          <a:p>
            <a:r>
              <a:rPr lang="en-US" sz="1600" dirty="0"/>
              <a:t>Associated with surges of adrenaline making one feel energized.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474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le, graphics, design, illustration&#10;&#10;Description automatically generated">
            <a:extLst>
              <a:ext uri="{FF2B5EF4-FFF2-40B4-BE49-F238E27FC236}">
                <a16:creationId xmlns:a16="http://schemas.microsoft.com/office/drawing/2014/main" id="{25D42323-61B4-8C63-94B8-EF659AFA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6" y="100484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D29D6-AD4E-B53D-5F91-109F961FD22E}"/>
              </a:ext>
            </a:extLst>
          </p:cNvPr>
          <p:cNvSpPr txBox="1"/>
          <p:nvPr/>
        </p:nvSpPr>
        <p:spPr>
          <a:xfrm>
            <a:off x="3456632" y="2551837"/>
            <a:ext cx="2301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+mj-lt"/>
              </a:rPr>
              <a:t>Coping with Stress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C3E8-FD2C-73CC-E02C-67C90E5EEB2E}"/>
              </a:ext>
            </a:extLst>
          </p:cNvPr>
          <p:cNvSpPr txBox="1"/>
          <p:nvPr/>
        </p:nvSpPr>
        <p:spPr>
          <a:xfrm>
            <a:off x="5757705" y="1320968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Mindfulness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CD2D2-2184-3255-56E8-36C8749C12A9}"/>
              </a:ext>
            </a:extLst>
          </p:cNvPr>
          <p:cNvSpPr txBox="1"/>
          <p:nvPr/>
        </p:nvSpPr>
        <p:spPr>
          <a:xfrm>
            <a:off x="6821155" y="3429000"/>
            <a:ext cx="144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Exercise Regularly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0B3A3-7505-663D-B57D-3F7E68E35CB6}"/>
              </a:ext>
            </a:extLst>
          </p:cNvPr>
          <p:cNvSpPr txBox="1"/>
          <p:nvPr/>
        </p:nvSpPr>
        <p:spPr>
          <a:xfrm>
            <a:off x="5536641" y="5862376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Deep Sleep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57936-6FC7-DCD1-CA96-29385B3561AA}"/>
              </a:ext>
            </a:extLst>
          </p:cNvPr>
          <p:cNvSpPr txBox="1"/>
          <p:nvPr/>
        </p:nvSpPr>
        <p:spPr>
          <a:xfrm>
            <a:off x="2622619" y="5862376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Gratitude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4EB8E-57E9-27BD-3298-64C265D0A066}"/>
              </a:ext>
            </a:extLst>
          </p:cNvPr>
          <p:cNvSpPr txBox="1"/>
          <p:nvPr/>
        </p:nvSpPr>
        <p:spPr>
          <a:xfrm>
            <a:off x="2622619" y="1182468"/>
            <a:ext cx="144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Eat Fruits and Veggies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DBA40-92EB-6933-8DC0-CEC2C251E05C}"/>
              </a:ext>
            </a:extLst>
          </p:cNvPr>
          <p:cNvSpPr txBox="1"/>
          <p:nvPr/>
        </p:nvSpPr>
        <p:spPr>
          <a:xfrm>
            <a:off x="1257718" y="3567499"/>
            <a:ext cx="144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+mn-lt"/>
              </a:rPr>
              <a:t>Be Attentive to Thoughts</a:t>
            </a:r>
          </a:p>
        </p:txBody>
      </p:sp>
    </p:spTree>
    <p:extLst>
      <p:ext uri="{BB962C8B-B14F-4D97-AF65-F5344CB8AC3E}">
        <p14:creationId xmlns:p14="http://schemas.microsoft.com/office/powerpoint/2010/main" val="155373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en-US" dirty="0"/>
              <a:t> Answers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/>
          <a:lstStyle/>
          <a:p>
            <a:r>
              <a:rPr lang="en-US" altLang="en-US" sz="1800" dirty="0">
                <a:solidFill>
                  <a:schemeClr val="accent4">
                    <a:lumMod val="50000"/>
                  </a:schemeClr>
                </a:solidFill>
              </a:rPr>
              <a:t>Over to you!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69EF9-1612-42F9-BB93-658619D3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>
            <a:normAutofit/>
          </a:bodyPr>
          <a:lstStyle/>
          <a:p>
            <a:r>
              <a:rPr lang="en-US" altLang="en-US" dirty="0"/>
              <a:t>List the resources you used for your research:</a:t>
            </a:r>
          </a:p>
          <a:p>
            <a:pPr lvl="1"/>
            <a:r>
              <a:rPr lang="en-US" dirty="0"/>
              <a:t>Health Psychology- Biopsychosocial Factors in Health and Illness. Authors: Larry C. Barnard &amp; Edward </a:t>
            </a:r>
            <a:r>
              <a:rPr lang="en-US" dirty="0" err="1"/>
              <a:t>Krupat</a:t>
            </a:r>
            <a:r>
              <a:rPr lang="en-US" dirty="0"/>
              <a:t>. Harcourt Brace College Publishers</a:t>
            </a:r>
            <a:r>
              <a:rPr lang="fr-FR" dirty="0"/>
              <a:t>Source #2</a:t>
            </a:r>
          </a:p>
          <a:p>
            <a:pPr lvl="1"/>
            <a:r>
              <a:rPr lang="en-US" dirty="0"/>
              <a:t>Health Psychology. Ninth edition. Shelley E. Taylor . McGraw Hill Edition. India Pvt. Ltd.</a:t>
            </a:r>
            <a:endParaRPr lang="fr-FR" dirty="0"/>
          </a:p>
          <a:p>
            <a:pPr lvl="1"/>
            <a:r>
              <a:rPr lang="en-US" dirty="0"/>
              <a:t>Health Psychology. By M. Robin </a:t>
            </a:r>
            <a:r>
              <a:rPr lang="en-US" dirty="0" err="1"/>
              <a:t>Dimalleo</a:t>
            </a:r>
            <a:r>
              <a:rPr lang="en-US" dirty="0"/>
              <a:t>. Leslie R. Martin. Pearson Education Parling Kindersley (India)</a:t>
            </a:r>
          </a:p>
        </p:txBody>
      </p:sp>
    </p:spTree>
    <p:extLst>
      <p:ext uri="{BB962C8B-B14F-4D97-AF65-F5344CB8AC3E}">
        <p14:creationId xmlns:p14="http://schemas.microsoft.com/office/powerpoint/2010/main" val="12362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8165870" cy="1495224"/>
          </a:xfrm>
        </p:spPr>
        <p:txBody>
          <a:bodyPr>
            <a:normAutofit fontScale="90000"/>
          </a:bodyPr>
          <a:lstStyle/>
          <a:p>
            <a:r>
              <a:rPr lang="en-US" dirty="0"/>
              <a:t>One small positive thought can change your whole day”- Zig Ziglar.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2361506"/>
            <a:ext cx="798299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Positive thinking leaves long-lasting effects on our mind and body – </a:t>
            </a:r>
          </a:p>
          <a:p>
            <a:endParaRPr lang="en-US" altLang="en-US" dirty="0"/>
          </a:p>
          <a:p>
            <a:pPr marL="342900" indent="-342900">
              <a:buAutoNum type="arabicPeriod"/>
            </a:pPr>
            <a:r>
              <a:rPr lang="en-US" altLang="en-US" b="0" dirty="0"/>
              <a:t>Lesser stress and anxiety</a:t>
            </a:r>
          </a:p>
          <a:p>
            <a:pPr marL="342900" indent="-342900">
              <a:buAutoNum type="arabicPeriod"/>
            </a:pPr>
            <a:r>
              <a:rPr lang="en-US" altLang="en-US" b="0" dirty="0"/>
              <a:t>Better immunity leading to resistance to common flu</a:t>
            </a:r>
          </a:p>
          <a:p>
            <a:pPr marL="342900" indent="-342900">
              <a:buAutoNum type="arabicPeriod"/>
            </a:pPr>
            <a:r>
              <a:rPr lang="en-US" altLang="en-US" b="0" dirty="0"/>
              <a:t>Better skills to handle panic situations</a:t>
            </a:r>
          </a:p>
          <a:p>
            <a:pPr marL="342900" indent="-342900">
              <a:buAutoNum type="arabicPeriod"/>
            </a:pPr>
            <a:r>
              <a:rPr lang="en-US" altLang="en-US" b="0" dirty="0"/>
              <a:t>Better cardiovascular condition </a:t>
            </a:r>
          </a:p>
          <a:p>
            <a:pPr marL="342900" indent="-342900">
              <a:buAutoNum type="arabicPeriod"/>
            </a:pPr>
            <a:r>
              <a:rPr lang="en-US" altLang="en-US" b="0" dirty="0"/>
              <a:t>Clearer mind for creativity and problem-solving </a:t>
            </a:r>
          </a:p>
          <a:p>
            <a:pPr marL="342900" indent="-342900">
              <a:buAutoNum type="arabicPeriod"/>
            </a:pPr>
            <a:r>
              <a:rPr lang="en-US" altLang="en-US" b="0" dirty="0"/>
              <a:t>Better mood and less depression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C4E002E-69E8-B3DE-3AD9-94371B23255B}"/>
              </a:ext>
            </a:extLst>
          </p:cNvPr>
          <p:cNvSpPr txBox="1">
            <a:spLocks/>
          </p:cNvSpPr>
          <p:nvPr/>
        </p:nvSpPr>
        <p:spPr>
          <a:xfrm>
            <a:off x="761999" y="5788428"/>
            <a:ext cx="8165870" cy="14952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b="0" u="sng" dirty="0"/>
              <a:t>Activity: Think of a current situation you can handle with positive thinking</a:t>
            </a:r>
          </a:p>
        </p:txBody>
      </p:sp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98765"/>
            <a:ext cx="9141397" cy="1231106"/>
          </a:xfrm>
        </p:spPr>
        <p:txBody>
          <a:bodyPr/>
          <a:lstStyle/>
          <a:p>
            <a:pPr algn="ctr"/>
            <a:r>
              <a:rPr lang="en-US" dirty="0"/>
              <a:t>But How Do We Maintain Positive Thinking?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468" y="3278628"/>
            <a:ext cx="2488470" cy="1231106"/>
          </a:xfrm>
        </p:spPr>
        <p:txBody>
          <a:bodyPr/>
          <a:lstStyle/>
          <a:p>
            <a:r>
              <a:rPr lang="en-US" sz="1400" b="1" dirty="0">
                <a:solidFill>
                  <a:schemeClr val="tx1"/>
                </a:solidFill>
              </a:rPr>
              <a:t>Maintain a Healthy Lifestyle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(Diet + Movement)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AEDBB3-585D-4668-7C77-4DC8F7BE8D36}"/>
              </a:ext>
            </a:extLst>
          </p:cNvPr>
          <p:cNvSpPr/>
          <p:nvPr/>
        </p:nvSpPr>
        <p:spPr>
          <a:xfrm>
            <a:off x="1498997" y="2274610"/>
            <a:ext cx="749842" cy="814607"/>
          </a:xfrm>
          <a:custGeom>
            <a:avLst/>
            <a:gdLst>
              <a:gd name="connsiteX0" fmla="*/ 747595 w 749842"/>
              <a:gd name="connsiteY0" fmla="*/ 192720 h 814607"/>
              <a:gd name="connsiteX1" fmla="*/ 721783 w 749842"/>
              <a:gd name="connsiteY1" fmla="*/ 185100 h 814607"/>
              <a:gd name="connsiteX2" fmla="*/ 651774 w 749842"/>
              <a:gd name="connsiteY2" fmla="*/ 205293 h 814607"/>
              <a:gd name="connsiteX3" fmla="*/ 651012 w 749842"/>
              <a:gd name="connsiteY3" fmla="*/ 204722 h 814607"/>
              <a:gd name="connsiteX4" fmla="*/ 666728 w 749842"/>
              <a:gd name="connsiteY4" fmla="*/ 178909 h 814607"/>
              <a:gd name="connsiteX5" fmla="*/ 674920 w 749842"/>
              <a:gd name="connsiteY5" fmla="*/ 168050 h 814607"/>
              <a:gd name="connsiteX6" fmla="*/ 688159 w 749842"/>
              <a:gd name="connsiteY6" fmla="*/ 96232 h 814607"/>
              <a:gd name="connsiteX7" fmla="*/ 647202 w 749842"/>
              <a:gd name="connsiteY7" fmla="*/ 77182 h 814607"/>
              <a:gd name="connsiteX8" fmla="*/ 562525 w 749842"/>
              <a:gd name="connsiteY8" fmla="*/ 107757 h 814607"/>
              <a:gd name="connsiteX9" fmla="*/ 536617 w 749842"/>
              <a:gd name="connsiteY9" fmla="*/ 120140 h 814607"/>
              <a:gd name="connsiteX10" fmla="*/ 422317 w 749842"/>
              <a:gd name="connsiteY10" fmla="*/ 133856 h 814607"/>
              <a:gd name="connsiteX11" fmla="*/ 450892 w 749842"/>
              <a:gd name="connsiteY11" fmla="*/ 108710 h 814607"/>
              <a:gd name="connsiteX12" fmla="*/ 450892 w 749842"/>
              <a:gd name="connsiteY12" fmla="*/ 108710 h 814607"/>
              <a:gd name="connsiteX13" fmla="*/ 503755 w 749842"/>
              <a:gd name="connsiteY13" fmla="*/ 42035 h 814607"/>
              <a:gd name="connsiteX14" fmla="*/ 244675 w 749842"/>
              <a:gd name="connsiteY14" fmla="*/ 17555 h 814607"/>
              <a:gd name="connsiteX15" fmla="*/ 157903 w 749842"/>
              <a:gd name="connsiteY15" fmla="*/ 45178 h 814607"/>
              <a:gd name="connsiteX16" fmla="*/ 135233 w 749842"/>
              <a:gd name="connsiteY16" fmla="*/ 53655 h 814607"/>
              <a:gd name="connsiteX17" fmla="*/ 122946 w 749842"/>
              <a:gd name="connsiteY17" fmla="*/ 68705 h 814607"/>
              <a:gd name="connsiteX18" fmla="*/ 37411 w 749842"/>
              <a:gd name="connsiteY18" fmla="*/ 234725 h 814607"/>
              <a:gd name="connsiteX19" fmla="*/ 15504 w 749842"/>
              <a:gd name="connsiteY19" fmla="*/ 242060 h 814607"/>
              <a:gd name="connsiteX20" fmla="*/ 7408 w 749842"/>
              <a:gd name="connsiteY20" fmla="*/ 295304 h 814607"/>
              <a:gd name="connsiteX21" fmla="*/ 69320 w 749842"/>
              <a:gd name="connsiteY21" fmla="*/ 379315 h 814607"/>
              <a:gd name="connsiteX22" fmla="*/ 116945 w 749842"/>
              <a:gd name="connsiteY22" fmla="*/ 390650 h 814607"/>
              <a:gd name="connsiteX23" fmla="*/ 152378 w 749842"/>
              <a:gd name="connsiteY23" fmla="*/ 372933 h 814607"/>
              <a:gd name="connsiteX24" fmla="*/ 158379 w 749842"/>
              <a:gd name="connsiteY24" fmla="*/ 422368 h 814607"/>
              <a:gd name="connsiteX25" fmla="*/ 191431 w 749842"/>
              <a:gd name="connsiteY25" fmla="*/ 519332 h 814607"/>
              <a:gd name="connsiteX26" fmla="*/ 113230 w 749842"/>
              <a:gd name="connsiteY26" fmla="*/ 609629 h 814607"/>
              <a:gd name="connsiteX27" fmla="*/ 105229 w 749842"/>
              <a:gd name="connsiteY27" fmla="*/ 624584 h 814607"/>
              <a:gd name="connsiteX28" fmla="*/ 67129 w 749842"/>
              <a:gd name="connsiteY28" fmla="*/ 766506 h 814607"/>
              <a:gd name="connsiteX29" fmla="*/ 93920 w 749842"/>
              <a:gd name="connsiteY29" fmla="*/ 813255 h 814607"/>
              <a:gd name="connsiteX30" fmla="*/ 93990 w 749842"/>
              <a:gd name="connsiteY30" fmla="*/ 813274 h 814607"/>
              <a:gd name="connsiteX31" fmla="*/ 103991 w 749842"/>
              <a:gd name="connsiteY31" fmla="*/ 814607 h 814607"/>
              <a:gd name="connsiteX32" fmla="*/ 140758 w 749842"/>
              <a:gd name="connsiteY32" fmla="*/ 786032 h 814607"/>
              <a:gd name="connsiteX33" fmla="*/ 176953 w 749842"/>
              <a:gd name="connsiteY33" fmla="*/ 652682 h 814607"/>
              <a:gd name="connsiteX34" fmla="*/ 265916 w 749842"/>
              <a:gd name="connsiteY34" fmla="*/ 549908 h 814607"/>
              <a:gd name="connsiteX35" fmla="*/ 400981 w 749842"/>
              <a:gd name="connsiteY35" fmla="*/ 506759 h 814607"/>
              <a:gd name="connsiteX36" fmla="*/ 420031 w 749842"/>
              <a:gd name="connsiteY36" fmla="*/ 493234 h 814607"/>
              <a:gd name="connsiteX37" fmla="*/ 528235 w 749842"/>
              <a:gd name="connsiteY37" fmla="*/ 347978 h 814607"/>
              <a:gd name="connsiteX38" fmla="*/ 520234 w 749842"/>
              <a:gd name="connsiteY38" fmla="*/ 294447 h 814607"/>
              <a:gd name="connsiteX39" fmla="*/ 466703 w 749842"/>
              <a:gd name="connsiteY39" fmla="*/ 302448 h 814607"/>
              <a:gd name="connsiteX40" fmla="*/ 366024 w 749842"/>
              <a:gd name="connsiteY40" fmla="*/ 437894 h 814607"/>
              <a:gd name="connsiteX41" fmla="*/ 308874 w 749842"/>
              <a:gd name="connsiteY41" fmla="*/ 456182 h 814607"/>
              <a:gd name="connsiteX42" fmla="*/ 289252 w 749842"/>
              <a:gd name="connsiteY42" fmla="*/ 396650 h 814607"/>
              <a:gd name="connsiteX43" fmla="*/ 284871 w 749842"/>
              <a:gd name="connsiteY43" fmla="*/ 349025 h 814607"/>
              <a:gd name="connsiteX44" fmla="*/ 357356 w 749842"/>
              <a:gd name="connsiteY44" fmla="*/ 348549 h 814607"/>
              <a:gd name="connsiteX45" fmla="*/ 379835 w 749842"/>
              <a:gd name="connsiteY45" fmla="*/ 341120 h 814607"/>
              <a:gd name="connsiteX46" fmla="*/ 470323 w 749842"/>
              <a:gd name="connsiteY46" fmla="*/ 274445 h 814607"/>
              <a:gd name="connsiteX47" fmla="*/ 478276 w 749842"/>
              <a:gd name="connsiteY47" fmla="*/ 221152 h 814607"/>
              <a:gd name="connsiteX48" fmla="*/ 424984 w 749842"/>
              <a:gd name="connsiteY48" fmla="*/ 213199 h 814607"/>
              <a:gd name="connsiteX49" fmla="*/ 344497 w 749842"/>
              <a:gd name="connsiteY49" fmla="*/ 272730 h 814607"/>
              <a:gd name="connsiteX50" fmla="*/ 190478 w 749842"/>
              <a:gd name="connsiteY50" fmla="*/ 272825 h 814607"/>
              <a:gd name="connsiteX51" fmla="*/ 173428 w 749842"/>
              <a:gd name="connsiteY51" fmla="*/ 276921 h 814607"/>
              <a:gd name="connsiteX52" fmla="*/ 111706 w 749842"/>
              <a:gd name="connsiteY52" fmla="*/ 308163 h 814607"/>
              <a:gd name="connsiteX53" fmla="*/ 68939 w 749842"/>
              <a:gd name="connsiteY53" fmla="*/ 250251 h 814607"/>
              <a:gd name="connsiteX54" fmla="*/ 56557 w 749842"/>
              <a:gd name="connsiteY54" fmla="*/ 239488 h 814607"/>
              <a:gd name="connsiteX55" fmla="*/ 134090 w 749842"/>
              <a:gd name="connsiteY55" fmla="*/ 88993 h 814607"/>
              <a:gd name="connsiteX56" fmla="*/ 148282 w 749842"/>
              <a:gd name="connsiteY56" fmla="*/ 89564 h 814607"/>
              <a:gd name="connsiteX57" fmla="*/ 171428 w 749842"/>
              <a:gd name="connsiteY57" fmla="*/ 80801 h 814607"/>
              <a:gd name="connsiteX58" fmla="*/ 252486 w 749842"/>
              <a:gd name="connsiteY58" fmla="*/ 54798 h 814607"/>
              <a:gd name="connsiteX59" fmla="*/ 466036 w 749842"/>
              <a:gd name="connsiteY59" fmla="*/ 49083 h 814607"/>
              <a:gd name="connsiteX60" fmla="*/ 432794 w 749842"/>
              <a:gd name="connsiteY60" fmla="*/ 75086 h 814607"/>
              <a:gd name="connsiteX61" fmla="*/ 432794 w 749842"/>
              <a:gd name="connsiteY61" fmla="*/ 75086 h 814607"/>
              <a:gd name="connsiteX62" fmla="*/ 385169 w 749842"/>
              <a:gd name="connsiteY62" fmla="*/ 126426 h 814607"/>
              <a:gd name="connsiteX63" fmla="*/ 391837 w 749842"/>
              <a:gd name="connsiteY63" fmla="*/ 156239 h 814607"/>
              <a:gd name="connsiteX64" fmla="*/ 553095 w 749842"/>
              <a:gd name="connsiteY64" fmla="*/ 154525 h 814607"/>
              <a:gd name="connsiteX65" fmla="*/ 579670 w 749842"/>
              <a:gd name="connsiteY65" fmla="*/ 141857 h 814607"/>
              <a:gd name="connsiteX66" fmla="*/ 648631 w 749842"/>
              <a:gd name="connsiteY66" fmla="*/ 115091 h 814607"/>
              <a:gd name="connsiteX67" fmla="*/ 655584 w 749842"/>
              <a:gd name="connsiteY67" fmla="*/ 115663 h 814607"/>
              <a:gd name="connsiteX68" fmla="*/ 643106 w 749842"/>
              <a:gd name="connsiteY68" fmla="*/ 147667 h 814607"/>
              <a:gd name="connsiteX69" fmla="*/ 637391 w 749842"/>
              <a:gd name="connsiteY69" fmla="*/ 155287 h 814607"/>
              <a:gd name="connsiteX70" fmla="*/ 613769 w 749842"/>
              <a:gd name="connsiteY70" fmla="*/ 209865 h 814607"/>
              <a:gd name="connsiteX71" fmla="*/ 628628 w 749842"/>
              <a:gd name="connsiteY71" fmla="*/ 235678 h 814607"/>
              <a:gd name="connsiteX72" fmla="*/ 658537 w 749842"/>
              <a:gd name="connsiteY72" fmla="*/ 244346 h 814607"/>
              <a:gd name="connsiteX73" fmla="*/ 739690 w 749842"/>
              <a:gd name="connsiteY73" fmla="*/ 218533 h 814607"/>
              <a:gd name="connsiteX74" fmla="*/ 747632 w 749842"/>
              <a:gd name="connsiteY74" fmla="*/ 192790 h 814607"/>
              <a:gd name="connsiteX75" fmla="*/ 747595 w 749842"/>
              <a:gd name="connsiteY75" fmla="*/ 192720 h 81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9842" h="814607">
                <a:moveTo>
                  <a:pt x="747595" y="192720"/>
                </a:moveTo>
                <a:cubicBezTo>
                  <a:pt x="742564" y="183497"/>
                  <a:pt x="731016" y="180087"/>
                  <a:pt x="721783" y="185100"/>
                </a:cubicBezTo>
                <a:cubicBezTo>
                  <a:pt x="682921" y="206055"/>
                  <a:pt x="656536" y="208627"/>
                  <a:pt x="651774" y="205293"/>
                </a:cubicBezTo>
                <a:lnTo>
                  <a:pt x="651012" y="204722"/>
                </a:lnTo>
                <a:cubicBezTo>
                  <a:pt x="651012" y="199102"/>
                  <a:pt x="662823" y="183957"/>
                  <a:pt x="666728" y="178909"/>
                </a:cubicBezTo>
                <a:cubicBezTo>
                  <a:pt x="669691" y="175470"/>
                  <a:pt x="672427" y="171843"/>
                  <a:pt x="674920" y="168050"/>
                </a:cubicBezTo>
                <a:cubicBezTo>
                  <a:pt x="685492" y="151096"/>
                  <a:pt x="701304" y="119282"/>
                  <a:pt x="688159" y="96232"/>
                </a:cubicBezTo>
                <a:cubicBezTo>
                  <a:pt x="683016" y="87183"/>
                  <a:pt x="671681" y="76420"/>
                  <a:pt x="647202" y="77182"/>
                </a:cubicBezTo>
                <a:cubicBezTo>
                  <a:pt x="624532" y="77753"/>
                  <a:pt x="595862" y="91660"/>
                  <a:pt x="562525" y="107757"/>
                </a:cubicBezTo>
                <a:cubicBezTo>
                  <a:pt x="554047" y="111948"/>
                  <a:pt x="545284" y="116139"/>
                  <a:pt x="536617" y="120140"/>
                </a:cubicBezTo>
                <a:cubicBezTo>
                  <a:pt x="494421" y="139666"/>
                  <a:pt x="431842" y="143476"/>
                  <a:pt x="422317" y="133856"/>
                </a:cubicBezTo>
                <a:cubicBezTo>
                  <a:pt x="429561" y="123191"/>
                  <a:pt x="439393" y="114539"/>
                  <a:pt x="450892" y="108710"/>
                </a:cubicBezTo>
                <a:lnTo>
                  <a:pt x="450892" y="108710"/>
                </a:lnTo>
                <a:cubicBezTo>
                  <a:pt x="491278" y="86421"/>
                  <a:pt x="508518" y="64418"/>
                  <a:pt x="503755" y="42035"/>
                </a:cubicBezTo>
                <a:cubicBezTo>
                  <a:pt x="491468" y="-18068"/>
                  <a:pt x="335068" y="-1590"/>
                  <a:pt x="244675" y="17555"/>
                </a:cubicBezTo>
                <a:cubicBezTo>
                  <a:pt x="215069" y="24463"/>
                  <a:pt x="186054" y="33699"/>
                  <a:pt x="157903" y="45178"/>
                </a:cubicBezTo>
                <a:cubicBezTo>
                  <a:pt x="149997" y="48226"/>
                  <a:pt x="142472" y="51083"/>
                  <a:pt x="135233" y="53655"/>
                </a:cubicBezTo>
                <a:cubicBezTo>
                  <a:pt x="128695" y="56049"/>
                  <a:pt x="123983" y="61820"/>
                  <a:pt x="122946" y="68705"/>
                </a:cubicBezTo>
                <a:lnTo>
                  <a:pt x="37411" y="234725"/>
                </a:lnTo>
                <a:cubicBezTo>
                  <a:pt x="29526" y="234843"/>
                  <a:pt x="21871" y="237407"/>
                  <a:pt x="15504" y="242060"/>
                </a:cubicBezTo>
                <a:cubicBezTo>
                  <a:pt x="-1426" y="254533"/>
                  <a:pt x="-5050" y="278363"/>
                  <a:pt x="7408" y="295304"/>
                </a:cubicBezTo>
                <a:lnTo>
                  <a:pt x="69320" y="379315"/>
                </a:lnTo>
                <a:cubicBezTo>
                  <a:pt x="80346" y="394141"/>
                  <a:pt x="100422" y="398919"/>
                  <a:pt x="116945" y="390650"/>
                </a:cubicBezTo>
                <a:lnTo>
                  <a:pt x="152378" y="372933"/>
                </a:lnTo>
                <a:cubicBezTo>
                  <a:pt x="153290" y="389526"/>
                  <a:pt x="155294" y="406039"/>
                  <a:pt x="158379" y="422368"/>
                </a:cubicBezTo>
                <a:cubicBezTo>
                  <a:pt x="165153" y="455983"/>
                  <a:pt x="176263" y="488578"/>
                  <a:pt x="191431" y="519332"/>
                </a:cubicBezTo>
                <a:lnTo>
                  <a:pt x="113230" y="609629"/>
                </a:lnTo>
                <a:cubicBezTo>
                  <a:pt x="109487" y="613958"/>
                  <a:pt x="106754" y="619067"/>
                  <a:pt x="105229" y="624584"/>
                </a:cubicBezTo>
                <a:lnTo>
                  <a:pt x="67129" y="766506"/>
                </a:lnTo>
                <a:cubicBezTo>
                  <a:pt x="61618" y="786813"/>
                  <a:pt x="73613" y="807744"/>
                  <a:pt x="93920" y="813255"/>
                </a:cubicBezTo>
                <a:cubicBezTo>
                  <a:pt x="93943" y="813261"/>
                  <a:pt x="93967" y="813267"/>
                  <a:pt x="93990" y="813274"/>
                </a:cubicBezTo>
                <a:cubicBezTo>
                  <a:pt x="97254" y="814138"/>
                  <a:pt x="100614" y="814585"/>
                  <a:pt x="103991" y="814607"/>
                </a:cubicBezTo>
                <a:cubicBezTo>
                  <a:pt x="121319" y="814551"/>
                  <a:pt x="136426" y="802810"/>
                  <a:pt x="140758" y="786032"/>
                </a:cubicBezTo>
                <a:lnTo>
                  <a:pt x="176953" y="652682"/>
                </a:lnTo>
                <a:lnTo>
                  <a:pt x="265916" y="549908"/>
                </a:lnTo>
                <a:lnTo>
                  <a:pt x="400981" y="506759"/>
                </a:lnTo>
                <a:cubicBezTo>
                  <a:pt x="408590" y="504357"/>
                  <a:pt x="415254" y="499626"/>
                  <a:pt x="420031" y="493234"/>
                </a:cubicBezTo>
                <a:lnTo>
                  <a:pt x="528235" y="347978"/>
                </a:lnTo>
                <a:cubicBezTo>
                  <a:pt x="540808" y="330986"/>
                  <a:pt x="537225" y="307020"/>
                  <a:pt x="520234" y="294447"/>
                </a:cubicBezTo>
                <a:cubicBezTo>
                  <a:pt x="503242" y="281874"/>
                  <a:pt x="479276" y="285456"/>
                  <a:pt x="466703" y="302448"/>
                </a:cubicBezTo>
                <a:lnTo>
                  <a:pt x="366024" y="437894"/>
                </a:lnTo>
                <a:lnTo>
                  <a:pt x="308874" y="456182"/>
                </a:lnTo>
                <a:cubicBezTo>
                  <a:pt x="299971" y="437196"/>
                  <a:pt x="293382" y="417209"/>
                  <a:pt x="289252" y="396650"/>
                </a:cubicBezTo>
                <a:cubicBezTo>
                  <a:pt x="286494" y="380922"/>
                  <a:pt x="285029" y="364993"/>
                  <a:pt x="284871" y="349025"/>
                </a:cubicBezTo>
                <a:lnTo>
                  <a:pt x="357356" y="348549"/>
                </a:lnTo>
                <a:cubicBezTo>
                  <a:pt x="365448" y="348522"/>
                  <a:pt x="373321" y="345920"/>
                  <a:pt x="379835" y="341120"/>
                </a:cubicBezTo>
                <a:lnTo>
                  <a:pt x="470323" y="274445"/>
                </a:lnTo>
                <a:cubicBezTo>
                  <a:pt x="487235" y="261925"/>
                  <a:pt x="490796" y="238065"/>
                  <a:pt x="478276" y="221152"/>
                </a:cubicBezTo>
                <a:cubicBezTo>
                  <a:pt x="465756" y="204240"/>
                  <a:pt x="441896" y="200679"/>
                  <a:pt x="424984" y="213199"/>
                </a:cubicBezTo>
                <a:lnTo>
                  <a:pt x="344497" y="272730"/>
                </a:lnTo>
                <a:lnTo>
                  <a:pt x="190478" y="272825"/>
                </a:lnTo>
                <a:cubicBezTo>
                  <a:pt x="184554" y="272846"/>
                  <a:pt x="178716" y="274248"/>
                  <a:pt x="173428" y="276921"/>
                </a:cubicBezTo>
                <a:lnTo>
                  <a:pt x="111706" y="308163"/>
                </a:lnTo>
                <a:lnTo>
                  <a:pt x="68939" y="250251"/>
                </a:lnTo>
                <a:cubicBezTo>
                  <a:pt x="65670" y="245781"/>
                  <a:pt x="61438" y="242102"/>
                  <a:pt x="56557" y="239488"/>
                </a:cubicBezTo>
                <a:lnTo>
                  <a:pt x="134090" y="88993"/>
                </a:lnTo>
                <a:cubicBezTo>
                  <a:pt x="138571" y="91005"/>
                  <a:pt x="143655" y="91210"/>
                  <a:pt x="148282" y="89564"/>
                </a:cubicBezTo>
                <a:lnTo>
                  <a:pt x="171428" y="80801"/>
                </a:lnTo>
                <a:cubicBezTo>
                  <a:pt x="197735" y="70052"/>
                  <a:pt x="224836" y="61358"/>
                  <a:pt x="252486" y="54798"/>
                </a:cubicBezTo>
                <a:cubicBezTo>
                  <a:pt x="373930" y="29176"/>
                  <a:pt x="452511" y="37082"/>
                  <a:pt x="466036" y="49083"/>
                </a:cubicBezTo>
                <a:cubicBezTo>
                  <a:pt x="464227" y="52322"/>
                  <a:pt x="457369" y="61466"/>
                  <a:pt x="432794" y="75086"/>
                </a:cubicBezTo>
                <a:lnTo>
                  <a:pt x="432794" y="75086"/>
                </a:lnTo>
                <a:cubicBezTo>
                  <a:pt x="425746" y="78896"/>
                  <a:pt x="390503" y="99470"/>
                  <a:pt x="385169" y="126426"/>
                </a:cubicBezTo>
                <a:cubicBezTo>
                  <a:pt x="382829" y="136861"/>
                  <a:pt x="385275" y="147795"/>
                  <a:pt x="391837" y="156239"/>
                </a:cubicBezTo>
                <a:cubicBezTo>
                  <a:pt x="420412" y="194339"/>
                  <a:pt x="518710" y="170432"/>
                  <a:pt x="553095" y="154525"/>
                </a:cubicBezTo>
                <a:cubicBezTo>
                  <a:pt x="562048" y="150429"/>
                  <a:pt x="570907" y="146143"/>
                  <a:pt x="579670" y="141857"/>
                </a:cubicBezTo>
                <a:cubicBezTo>
                  <a:pt x="606530" y="128903"/>
                  <a:pt x="634248" y="115377"/>
                  <a:pt x="648631" y="115091"/>
                </a:cubicBezTo>
                <a:cubicBezTo>
                  <a:pt x="650963" y="114957"/>
                  <a:pt x="653304" y="115148"/>
                  <a:pt x="655584" y="115663"/>
                </a:cubicBezTo>
                <a:cubicBezTo>
                  <a:pt x="654112" y="127193"/>
                  <a:pt x="649827" y="138184"/>
                  <a:pt x="643106" y="147667"/>
                </a:cubicBezTo>
                <a:cubicBezTo>
                  <a:pt x="642154" y="149286"/>
                  <a:pt x="639677" y="152334"/>
                  <a:pt x="637391" y="155287"/>
                </a:cubicBezTo>
                <a:cubicBezTo>
                  <a:pt x="626247" y="169384"/>
                  <a:pt x="611007" y="188624"/>
                  <a:pt x="613769" y="209865"/>
                </a:cubicBezTo>
                <a:cubicBezTo>
                  <a:pt x="615015" y="220129"/>
                  <a:pt x="620377" y="229447"/>
                  <a:pt x="628628" y="235678"/>
                </a:cubicBezTo>
                <a:cubicBezTo>
                  <a:pt x="637344" y="241837"/>
                  <a:pt x="647877" y="244889"/>
                  <a:pt x="658537" y="244346"/>
                </a:cubicBezTo>
                <a:cubicBezTo>
                  <a:pt x="687778" y="244346"/>
                  <a:pt x="722735" y="227772"/>
                  <a:pt x="739690" y="218533"/>
                </a:cubicBezTo>
                <a:cubicBezTo>
                  <a:pt x="748992" y="213617"/>
                  <a:pt x="752547" y="202092"/>
                  <a:pt x="747632" y="192790"/>
                </a:cubicBezTo>
                <a:cubicBezTo>
                  <a:pt x="747620" y="192767"/>
                  <a:pt x="747608" y="192743"/>
                  <a:pt x="747595" y="19272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FAC3E3-3251-325D-6495-C380C5D5C6B0}"/>
              </a:ext>
            </a:extLst>
          </p:cNvPr>
          <p:cNvSpPr/>
          <p:nvPr/>
        </p:nvSpPr>
        <p:spPr>
          <a:xfrm>
            <a:off x="1679951" y="2395036"/>
            <a:ext cx="133350" cy="133350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2F5532-CD5C-A92C-05D1-1029D476AE17}"/>
              </a:ext>
            </a:extLst>
          </p:cNvPr>
          <p:cNvGrpSpPr/>
          <p:nvPr/>
        </p:nvGrpSpPr>
        <p:grpSpPr>
          <a:xfrm>
            <a:off x="3464465" y="2156931"/>
            <a:ext cx="2488470" cy="2361128"/>
            <a:chOff x="3173063" y="2061870"/>
            <a:chExt cx="2488470" cy="2361128"/>
          </a:xfrm>
        </p:grpSpPr>
        <p:pic>
          <p:nvPicPr>
            <p:cNvPr id="12" name="Graphic 11" descr="Grinning face with solid fill with solid fill">
              <a:extLst>
                <a:ext uri="{FF2B5EF4-FFF2-40B4-BE49-F238E27FC236}">
                  <a16:creationId xmlns:a16="http://schemas.microsoft.com/office/drawing/2014/main" id="{12220C83-1770-13DB-221C-B0A0BA45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0098" y="2061870"/>
              <a:ext cx="914400" cy="914400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DA9C8439-2BD4-5BFA-7E9C-B1DAC34EB401}"/>
                </a:ext>
              </a:extLst>
            </p:cNvPr>
            <p:cNvSpPr txBox="1">
              <a:spLocks/>
            </p:cNvSpPr>
            <p:nvPr/>
          </p:nvSpPr>
          <p:spPr>
            <a:xfrm>
              <a:off x="3173063" y="3191892"/>
              <a:ext cx="2488470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Laugh Often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(Smile to Trick Your Mind)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7C0326-5A64-5C11-E18E-F0B6693713A8}"/>
              </a:ext>
            </a:extLst>
          </p:cNvPr>
          <p:cNvGrpSpPr/>
          <p:nvPr/>
        </p:nvGrpSpPr>
        <p:grpSpPr>
          <a:xfrm>
            <a:off x="6387401" y="2156931"/>
            <a:ext cx="2488470" cy="2361128"/>
            <a:chOff x="6095999" y="2061870"/>
            <a:chExt cx="2488470" cy="2361128"/>
          </a:xfrm>
        </p:grpSpPr>
        <p:pic>
          <p:nvPicPr>
            <p:cNvPr id="14" name="Graphic 13" descr="Brain with solid fill">
              <a:extLst>
                <a:ext uri="{FF2B5EF4-FFF2-40B4-BE49-F238E27FC236}">
                  <a16:creationId xmlns:a16="http://schemas.microsoft.com/office/drawing/2014/main" id="{792339C5-3D15-2DBD-8844-0088A9EB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83034" y="2061870"/>
              <a:ext cx="914400" cy="914400"/>
            </a:xfrm>
            <a:prstGeom prst="rect">
              <a:avLst/>
            </a:prstGeom>
          </p:spPr>
        </p:pic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7630846E-6083-1AA1-49B1-264953E2421D}"/>
                </a:ext>
              </a:extLst>
            </p:cNvPr>
            <p:cNvSpPr txBox="1">
              <a:spLocks/>
            </p:cNvSpPr>
            <p:nvPr/>
          </p:nvSpPr>
          <p:spPr>
            <a:xfrm>
              <a:off x="6095999" y="3191892"/>
              <a:ext cx="2488470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Journal Your Thoughts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(Show Gratitude)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B6397B-86F8-73B5-B5F7-82191C2936AA}"/>
              </a:ext>
            </a:extLst>
          </p:cNvPr>
          <p:cNvGrpSpPr/>
          <p:nvPr/>
        </p:nvGrpSpPr>
        <p:grpSpPr>
          <a:xfrm>
            <a:off x="9310337" y="2134807"/>
            <a:ext cx="2488470" cy="2361128"/>
            <a:chOff x="9258252" y="2061870"/>
            <a:chExt cx="2488470" cy="2361128"/>
          </a:xfrm>
        </p:grpSpPr>
        <p:pic>
          <p:nvPicPr>
            <p:cNvPr id="8" name="Graphic 7" descr="Stacked Rocks with solid fill">
              <a:extLst>
                <a:ext uri="{FF2B5EF4-FFF2-40B4-BE49-F238E27FC236}">
                  <a16:creationId xmlns:a16="http://schemas.microsoft.com/office/drawing/2014/main" id="{EE241F1A-0598-4682-CFF9-A7E62387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45287" y="2061870"/>
              <a:ext cx="914400" cy="914400"/>
            </a:xfrm>
            <a:prstGeom prst="rect">
              <a:avLst/>
            </a:prstGeom>
          </p:spPr>
        </p:pic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8BA36FA6-1253-06C3-6DEE-E940FCE2EDEB}"/>
                </a:ext>
              </a:extLst>
            </p:cNvPr>
            <p:cNvSpPr txBox="1">
              <a:spLocks/>
            </p:cNvSpPr>
            <p:nvPr/>
          </p:nvSpPr>
          <p:spPr>
            <a:xfrm>
              <a:off x="9258252" y="3191892"/>
              <a:ext cx="2488470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Balance</a:t>
              </a:r>
              <a:r>
                <a:rPr lang="en-US" sz="1400" dirty="0"/>
                <a:t> 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(Avoid burnout)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3BDB91-AC06-4D1A-5A8B-3D3483687BCA}"/>
              </a:ext>
            </a:extLst>
          </p:cNvPr>
          <p:cNvGrpSpPr/>
          <p:nvPr/>
        </p:nvGrpSpPr>
        <p:grpSpPr>
          <a:xfrm>
            <a:off x="1920080" y="4348644"/>
            <a:ext cx="2488470" cy="2354614"/>
            <a:chOff x="2090466" y="4611551"/>
            <a:chExt cx="2488470" cy="2354614"/>
          </a:xfrm>
        </p:grpSpPr>
        <p:pic>
          <p:nvPicPr>
            <p:cNvPr id="5" name="Graphic 4" descr="Meditation with solid fill">
              <a:extLst>
                <a:ext uri="{FF2B5EF4-FFF2-40B4-BE49-F238E27FC236}">
                  <a16:creationId xmlns:a16="http://schemas.microsoft.com/office/drawing/2014/main" id="{510D1C22-D92E-D1DA-7959-73ADB12C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77501" y="4611551"/>
              <a:ext cx="914400" cy="914400"/>
            </a:xfrm>
            <a:prstGeom prst="rect">
              <a:avLst/>
            </a:prstGeom>
          </p:spPr>
        </p:pic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9F7256AF-A24D-AD32-F33C-E71E5B4C5B6C}"/>
                </a:ext>
              </a:extLst>
            </p:cNvPr>
            <p:cNvSpPr txBox="1">
              <a:spLocks/>
            </p:cNvSpPr>
            <p:nvPr/>
          </p:nvSpPr>
          <p:spPr>
            <a:xfrm>
              <a:off x="2090466" y="5735059"/>
              <a:ext cx="2488470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Meditate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(Boost Productivity)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3682E-9B4B-174E-5EB2-9C901EC589B8}"/>
              </a:ext>
            </a:extLst>
          </p:cNvPr>
          <p:cNvGrpSpPr/>
          <p:nvPr/>
        </p:nvGrpSpPr>
        <p:grpSpPr>
          <a:xfrm>
            <a:off x="5049154" y="4294845"/>
            <a:ext cx="2488470" cy="2354614"/>
            <a:chOff x="5483005" y="4611551"/>
            <a:chExt cx="2488470" cy="2354614"/>
          </a:xfrm>
        </p:grpSpPr>
        <p:pic>
          <p:nvPicPr>
            <p:cNvPr id="16" name="Graphic 15" descr="Brain in head with solid fill">
              <a:extLst>
                <a:ext uri="{FF2B5EF4-FFF2-40B4-BE49-F238E27FC236}">
                  <a16:creationId xmlns:a16="http://schemas.microsoft.com/office/drawing/2014/main" id="{E51E3138-A06C-66A5-CB6A-3D2F2BE5C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70040" y="4611551"/>
              <a:ext cx="914400" cy="914400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293A34CE-35E1-8677-82F7-7AB8CACD3D28}"/>
                </a:ext>
              </a:extLst>
            </p:cNvPr>
            <p:cNvSpPr txBox="1">
              <a:spLocks/>
            </p:cNvSpPr>
            <p:nvPr/>
          </p:nvSpPr>
          <p:spPr>
            <a:xfrm>
              <a:off x="5483005" y="5735059"/>
              <a:ext cx="2488470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Mental</a:t>
              </a:r>
              <a:r>
                <a:rPr lang="en-US" sz="1400" dirty="0"/>
                <a:t> </a:t>
              </a:r>
              <a:r>
                <a:rPr lang="en-US" sz="1400" b="1" dirty="0"/>
                <a:t>Health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(Unlock Possibilities)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AFF19F-4C57-3807-FAE6-7A00D2E1803D}"/>
              </a:ext>
            </a:extLst>
          </p:cNvPr>
          <p:cNvGrpSpPr/>
          <p:nvPr/>
        </p:nvGrpSpPr>
        <p:grpSpPr>
          <a:xfrm>
            <a:off x="8088836" y="4292553"/>
            <a:ext cx="2613702" cy="2354614"/>
            <a:chOff x="8178228" y="4611551"/>
            <a:chExt cx="2613702" cy="2354614"/>
          </a:xfrm>
        </p:grpSpPr>
        <p:pic>
          <p:nvPicPr>
            <p:cNvPr id="10" name="Graphic 9" descr="Dance with solid fill">
              <a:extLst>
                <a:ext uri="{FF2B5EF4-FFF2-40B4-BE49-F238E27FC236}">
                  <a16:creationId xmlns:a16="http://schemas.microsoft.com/office/drawing/2014/main" id="{999E66D6-1540-D634-D367-2256AEB9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65263" y="4611551"/>
              <a:ext cx="914400" cy="914400"/>
            </a:xfrm>
            <a:prstGeom prst="rect">
              <a:avLst/>
            </a:prstGeom>
          </p:spPr>
        </p:pic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3B4B4CF0-D19D-7D6F-543E-FBEECAC2EAE9}"/>
                </a:ext>
              </a:extLst>
            </p:cNvPr>
            <p:cNvSpPr txBox="1">
              <a:spLocks/>
            </p:cNvSpPr>
            <p:nvPr/>
          </p:nvSpPr>
          <p:spPr>
            <a:xfrm>
              <a:off x="8178228" y="5735059"/>
              <a:ext cx="2613702" cy="123110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r>
                <a:rPr lang="en-US" sz="1400" b="1" dirty="0"/>
                <a:t>Hang Out with Positive People</a:t>
              </a:r>
            </a:p>
            <a:p>
              <a:pPr fontAlgn="auto"/>
              <a:endParaRPr lang="en-US" sz="1400" dirty="0"/>
            </a:p>
            <a:p>
              <a:pPr fontAlgn="auto"/>
              <a:r>
                <a:rPr lang="en-US" sz="1400" dirty="0"/>
                <a:t>(Walk the Talk)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and Wellness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3AD75E9-2B8A-F781-8380-7B66E5B7B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834701"/>
              </p:ext>
            </p:extLst>
          </p:nvPr>
        </p:nvGraphicFramePr>
        <p:xfrm>
          <a:off x="2886668" y="1684671"/>
          <a:ext cx="6418663" cy="3930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4F1A273-08E7-5DAD-3E27-8BF259269648}"/>
              </a:ext>
            </a:extLst>
          </p:cNvPr>
          <p:cNvSpPr txBox="1"/>
          <p:nvPr/>
        </p:nvSpPr>
        <p:spPr>
          <a:xfrm>
            <a:off x="3588938" y="3804522"/>
            <a:ext cx="178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Segoe UI (Body)"/>
              </a:rPr>
              <a:t>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A7324-C666-B974-976D-533B26866F1B}"/>
              </a:ext>
            </a:extLst>
          </p:cNvPr>
          <p:cNvSpPr txBox="1"/>
          <p:nvPr/>
        </p:nvSpPr>
        <p:spPr>
          <a:xfrm>
            <a:off x="6734070" y="3804522"/>
            <a:ext cx="178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Segoe UI (Body)"/>
              </a:rPr>
              <a:t>Wellness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5720D-4C98-3AB7-64B2-F6BA7981FE31}"/>
              </a:ext>
            </a:extLst>
          </p:cNvPr>
          <p:cNvSpPr txBox="1"/>
          <p:nvPr/>
        </p:nvSpPr>
        <p:spPr>
          <a:xfrm>
            <a:off x="5201695" y="3429000"/>
            <a:ext cx="178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Segoe UI (Body)"/>
              </a:rPr>
              <a:t>Life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50DAB-E7FA-C4C6-70AA-9CC82A1F99A8}"/>
              </a:ext>
            </a:extLst>
          </p:cNvPr>
          <p:cNvSpPr txBox="1"/>
          <p:nvPr/>
        </p:nvSpPr>
        <p:spPr>
          <a:xfrm>
            <a:off x="234441" y="2193535"/>
            <a:ext cx="27129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0" i="0" u="none" strike="noStrike" baseline="0" dirty="0">
                <a:latin typeface="Segoe UI (Body)"/>
              </a:rPr>
              <a:t>State</a:t>
            </a:r>
            <a:r>
              <a:rPr lang="en-US" b="0" i="0" u="none" strike="noStrike" baseline="0" dirty="0">
                <a:latin typeface="Segoe UI (Body)"/>
              </a:rPr>
              <a:t> of complete physical, mental and social well-being and not merely the absence of disease or infirmity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7246-6104-8E4D-4331-7EB996A2C25F}"/>
              </a:ext>
            </a:extLst>
          </p:cNvPr>
          <p:cNvSpPr txBox="1"/>
          <p:nvPr/>
        </p:nvSpPr>
        <p:spPr>
          <a:xfrm>
            <a:off x="9373772" y="1839187"/>
            <a:ext cx="2519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(Body)"/>
              </a:rPr>
              <a:t>Optimal state of health of individuals and groups expressed with positive approach to living</a:t>
            </a:r>
            <a:endParaRPr lang="en-US" b="0" i="0" u="none" strike="noStrike" baseline="0" dirty="0">
              <a:latin typeface="Segoe UI (Body)"/>
            </a:endParaRPr>
          </a:p>
        </p:txBody>
      </p:sp>
      <p:pic>
        <p:nvPicPr>
          <p:cNvPr id="17" name="Graphic 16" descr="Weight Loss with solid fill">
            <a:extLst>
              <a:ext uri="{FF2B5EF4-FFF2-40B4-BE49-F238E27FC236}">
                <a16:creationId xmlns:a16="http://schemas.microsoft.com/office/drawing/2014/main" id="{79EC82D8-5041-D7B2-D042-B62167A02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2132" y="2679412"/>
            <a:ext cx="914400" cy="914400"/>
          </a:xfrm>
          <a:prstGeom prst="rect">
            <a:avLst/>
          </a:prstGeom>
        </p:spPr>
      </p:pic>
      <p:pic>
        <p:nvPicPr>
          <p:cNvPr id="19" name="Graphic 18" descr="Heart with pulse with solid fill">
            <a:extLst>
              <a:ext uri="{FF2B5EF4-FFF2-40B4-BE49-F238E27FC236}">
                <a16:creationId xmlns:a16="http://schemas.microsoft.com/office/drawing/2014/main" id="{3579E5BE-AA16-72AF-FB18-B4A6BD341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1173" y="2679412"/>
            <a:ext cx="914400" cy="91440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FC412D22-21AC-44C6-1A51-17B9BCCC5109}"/>
              </a:ext>
            </a:extLst>
          </p:cNvPr>
          <p:cNvSpPr/>
          <p:nvPr/>
        </p:nvSpPr>
        <p:spPr>
          <a:xfrm rot="17511362">
            <a:off x="2387862" y="2157698"/>
            <a:ext cx="1977569" cy="1416817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763D1FCC-92DA-2244-DC1F-32231C99603E}"/>
              </a:ext>
            </a:extLst>
          </p:cNvPr>
          <p:cNvSpPr/>
          <p:nvPr/>
        </p:nvSpPr>
        <p:spPr>
          <a:xfrm rot="7646037">
            <a:off x="8107106" y="3823859"/>
            <a:ext cx="1977569" cy="1416817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C2268-D6B2-879A-9F91-74D8B477587B}"/>
              </a:ext>
            </a:extLst>
          </p:cNvPr>
          <p:cNvSpPr txBox="1"/>
          <p:nvPr/>
        </p:nvSpPr>
        <p:spPr>
          <a:xfrm>
            <a:off x="316335" y="3799764"/>
            <a:ext cx="27129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Tx/>
              <a:buChar char="→"/>
            </a:pPr>
            <a:r>
              <a:rPr lang="en-IN" sz="1400" b="0" i="0" u="none" strike="noStrike" baseline="0" dirty="0">
                <a:latin typeface="Segoe UI (Body)"/>
              </a:rPr>
              <a:t>Cannot choose state of health</a:t>
            </a:r>
          </a:p>
          <a:p>
            <a:pPr marL="285750" indent="-285750">
              <a:buClr>
                <a:schemeClr val="tx1"/>
              </a:buClr>
              <a:buFontTx/>
              <a:buChar char="→"/>
            </a:pPr>
            <a:r>
              <a:rPr lang="en-US" sz="1400" dirty="0">
                <a:latin typeface="Segoe UI (Body)"/>
              </a:rPr>
              <a:t>C</a:t>
            </a:r>
            <a:r>
              <a:rPr lang="en-US" sz="1400" b="0" i="0" u="none" strike="noStrike" baseline="0" dirty="0">
                <a:latin typeface="Segoe UI (Body)"/>
              </a:rPr>
              <a:t>omprises the diagnosis of a disease/illness, predisposition to a disease, and any unexpected injury</a:t>
            </a:r>
            <a:endParaRPr lang="en-IN" sz="1400" b="0" i="0" u="none" strike="noStrike" baseline="0" dirty="0">
              <a:latin typeface="Segoe UI (Body)"/>
            </a:endParaRPr>
          </a:p>
          <a:p>
            <a:pPr marL="285750" indent="-285750">
              <a:buClr>
                <a:schemeClr val="tx1"/>
              </a:buClr>
              <a:buFontTx/>
              <a:buChar char="→"/>
            </a:pPr>
            <a:r>
              <a:rPr lang="en-IN" sz="1400" dirty="0">
                <a:latin typeface="Segoe UI (Body)"/>
              </a:rPr>
              <a:t>Enables happy and disease-free life</a:t>
            </a:r>
            <a:endParaRPr lang="en-US" sz="1400" b="0" i="0" u="none" strike="noStrike" baseline="0" dirty="0">
              <a:latin typeface="Segoe UI (Body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606E8-2A44-E505-6E47-F70A6D1CD6DC}"/>
              </a:ext>
            </a:extLst>
          </p:cNvPr>
          <p:cNvSpPr txBox="1"/>
          <p:nvPr/>
        </p:nvSpPr>
        <p:spPr>
          <a:xfrm>
            <a:off x="9365177" y="3334893"/>
            <a:ext cx="271291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Tx/>
              <a:buChar char="→"/>
            </a:pPr>
            <a:r>
              <a:rPr lang="en-US" sz="1400" dirty="0">
                <a:latin typeface="Segoe UI (Body)"/>
              </a:rPr>
              <a:t>A</a:t>
            </a:r>
            <a:r>
              <a:rPr lang="en-US" sz="1400" b="0" i="0" u="none" strike="noStrike" baseline="0" dirty="0">
                <a:latin typeface="Segoe UI (Body)"/>
              </a:rPr>
              <a:t>ctive process of growth and change to reach your fullest health and well-being.</a:t>
            </a:r>
          </a:p>
          <a:p>
            <a:pPr marL="285750" indent="-285750">
              <a:buClr>
                <a:schemeClr val="tx1"/>
              </a:buClr>
              <a:buFontTx/>
              <a:buChar char="→"/>
            </a:pPr>
            <a:r>
              <a:rPr lang="en-US" sz="1400" dirty="0">
                <a:latin typeface="Segoe UI (Body)"/>
              </a:rPr>
              <a:t>Proactive </a:t>
            </a:r>
            <a:r>
              <a:rPr lang="en-US" sz="1400" b="0" i="0" u="none" strike="noStrike" baseline="0" dirty="0">
                <a:latin typeface="Segoe UI (Body)"/>
              </a:rPr>
              <a:t>activities, lifestyle changes, controlling risk factors, focusing on nutrition, having a balanced diet, and following spiritual practices that lead to holistic health</a:t>
            </a:r>
          </a:p>
        </p:txBody>
      </p:sp>
    </p:spTree>
    <p:extLst>
      <p:ext uri="{BB962C8B-B14F-4D97-AF65-F5344CB8AC3E}">
        <p14:creationId xmlns:p14="http://schemas.microsoft.com/office/powerpoint/2010/main" val="5516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Dimensions of Wellness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C6ABC4-4677-E91D-55FC-616BABFAF550}"/>
              </a:ext>
            </a:extLst>
          </p:cNvPr>
          <p:cNvGrpSpPr/>
          <p:nvPr/>
        </p:nvGrpSpPr>
        <p:grpSpPr>
          <a:xfrm>
            <a:off x="0" y="1680607"/>
            <a:ext cx="3006330" cy="3994146"/>
            <a:chOff x="-140221" y="1549979"/>
            <a:chExt cx="3006330" cy="3994146"/>
          </a:xfrm>
        </p:grpSpPr>
        <p:pic>
          <p:nvPicPr>
            <p:cNvPr id="8" name="Picture 7" descr="A logo of a person sitting in a circle&#10;&#10;Description automatically generated with low confidence">
              <a:extLst>
                <a:ext uri="{FF2B5EF4-FFF2-40B4-BE49-F238E27FC236}">
                  <a16:creationId xmlns:a16="http://schemas.microsoft.com/office/drawing/2014/main" id="{69218338-B24F-E0C7-9BCE-2925B929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82" y="1549979"/>
              <a:ext cx="2095524" cy="2031354"/>
            </a:xfrm>
            <a:prstGeom prst="rect">
              <a:avLst/>
            </a:prstGeom>
          </p:spPr>
        </p:pic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65497BDF-1799-65E7-BDEE-BEC24B847F64}"/>
                </a:ext>
              </a:extLst>
            </p:cNvPr>
            <p:cNvSpPr txBox="1">
              <a:spLocks/>
            </p:cNvSpPr>
            <p:nvPr/>
          </p:nvSpPr>
          <p:spPr>
            <a:xfrm>
              <a:off x="-140221" y="3023299"/>
              <a:ext cx="3006330" cy="144175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2000" b="1" dirty="0"/>
                <a:t>Physical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DB76BA-CCF5-26B5-4165-7ED050FCEF74}"/>
                </a:ext>
              </a:extLst>
            </p:cNvPr>
            <p:cNvSpPr txBox="1"/>
            <p:nvPr/>
          </p:nvSpPr>
          <p:spPr>
            <a:xfrm>
              <a:off x="285421" y="4159130"/>
              <a:ext cx="215504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Increase physical fitness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Avoid sedentary lifestyle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Eat a balanced diet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Stay hydrated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E4FC6B-A205-06C4-CAB3-1F8214A6ECC1}"/>
              </a:ext>
            </a:extLst>
          </p:cNvPr>
          <p:cNvGrpSpPr/>
          <p:nvPr/>
        </p:nvGrpSpPr>
        <p:grpSpPr>
          <a:xfrm>
            <a:off x="2342414" y="1680416"/>
            <a:ext cx="3006330" cy="3994337"/>
            <a:chOff x="2372328" y="1549788"/>
            <a:chExt cx="3006330" cy="3994337"/>
          </a:xfrm>
        </p:grpSpPr>
        <p:pic>
          <p:nvPicPr>
            <p:cNvPr id="11" name="Picture 10" descr="A picture containing heart, design, creativity&#10;&#10;Description automatically generated">
              <a:extLst>
                <a:ext uri="{FF2B5EF4-FFF2-40B4-BE49-F238E27FC236}">
                  <a16:creationId xmlns:a16="http://schemas.microsoft.com/office/drawing/2014/main" id="{64D68F10-3143-18AA-9599-8EE97F67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5541" y="1549788"/>
              <a:ext cx="2179904" cy="2113150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73EA46C3-A539-E988-64C7-644C9FD777C9}"/>
                </a:ext>
              </a:extLst>
            </p:cNvPr>
            <p:cNvSpPr txBox="1">
              <a:spLocks/>
            </p:cNvSpPr>
            <p:nvPr/>
          </p:nvSpPr>
          <p:spPr>
            <a:xfrm>
              <a:off x="2372328" y="3023299"/>
              <a:ext cx="3006330" cy="144175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2000" b="1" dirty="0"/>
                <a:t>Emotional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979F97-05CD-CA43-ACDE-4D0DB51D2FCA}"/>
                </a:ext>
              </a:extLst>
            </p:cNvPr>
            <p:cNvSpPr txBox="1"/>
            <p:nvPr/>
          </p:nvSpPr>
          <p:spPr>
            <a:xfrm>
              <a:off x="2881003" y="4159130"/>
              <a:ext cx="198898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Self awareness of emotions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Empathy for self and others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Deal well with stress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DAF1E5-1F5D-A6E9-233F-B57A75A7720A}"/>
              </a:ext>
            </a:extLst>
          </p:cNvPr>
          <p:cNvGrpSpPr/>
          <p:nvPr/>
        </p:nvGrpSpPr>
        <p:grpSpPr>
          <a:xfrm>
            <a:off x="4684828" y="1515762"/>
            <a:ext cx="3006330" cy="4158991"/>
            <a:chOff x="4713848" y="1385134"/>
            <a:chExt cx="3006330" cy="4158991"/>
          </a:xfrm>
        </p:grpSpPr>
        <p:pic>
          <p:nvPicPr>
            <p:cNvPr id="15" name="Picture 14" descr="A drawing of a person's head&#10;&#10;Description automatically generated with medium confidence">
              <a:extLst>
                <a:ext uri="{FF2B5EF4-FFF2-40B4-BE49-F238E27FC236}">
                  <a16:creationId xmlns:a16="http://schemas.microsoft.com/office/drawing/2014/main" id="{0A2F361A-B4B1-2425-214B-5B976A4E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4906" y="1385134"/>
              <a:ext cx="2444214" cy="2369366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B74BB962-5372-E931-B2A0-FDA38A3F180A}"/>
                </a:ext>
              </a:extLst>
            </p:cNvPr>
            <p:cNvSpPr txBox="1">
              <a:spLocks/>
            </p:cNvSpPr>
            <p:nvPr/>
          </p:nvSpPr>
          <p:spPr>
            <a:xfrm>
              <a:off x="4713848" y="3023299"/>
              <a:ext cx="3006330" cy="144175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2000" b="1" dirty="0"/>
                <a:t>Mental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C3ED11-F46B-EC96-B1E5-2B0DE33D71D0}"/>
                </a:ext>
              </a:extLst>
            </p:cNvPr>
            <p:cNvSpPr txBox="1"/>
            <p:nvPr/>
          </p:nvSpPr>
          <p:spPr>
            <a:xfrm>
              <a:off x="5263278" y="4159130"/>
              <a:ext cx="19074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Mental exercises - creativity and problem-solving skills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Challenge your mind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11B1F7-A71E-56B7-AE3B-F8C51392DE93}"/>
              </a:ext>
            </a:extLst>
          </p:cNvPr>
          <p:cNvGrpSpPr/>
          <p:nvPr/>
        </p:nvGrpSpPr>
        <p:grpSpPr>
          <a:xfrm>
            <a:off x="7027243" y="1715744"/>
            <a:ext cx="3006330" cy="3959009"/>
            <a:chOff x="6785223" y="1585116"/>
            <a:chExt cx="3006330" cy="3959009"/>
          </a:xfrm>
        </p:grpSpPr>
        <p:pic>
          <p:nvPicPr>
            <p:cNvPr id="13" name="Picture 12" descr="A picture containing heart, design, creativity&#10;&#10;Description automatically generated">
              <a:extLst>
                <a:ext uri="{FF2B5EF4-FFF2-40B4-BE49-F238E27FC236}">
                  <a16:creationId xmlns:a16="http://schemas.microsoft.com/office/drawing/2014/main" id="{B8E1B1CE-000F-3D58-90F7-2766690C2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794" y="1585116"/>
              <a:ext cx="2211189" cy="2143477"/>
            </a:xfrm>
            <a:prstGeom prst="rect">
              <a:avLst/>
            </a:prstGeom>
          </p:spPr>
        </p:pic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698835B0-DB9C-7E55-98FE-FE36B0511F19}"/>
                </a:ext>
              </a:extLst>
            </p:cNvPr>
            <p:cNvSpPr txBox="1">
              <a:spLocks/>
            </p:cNvSpPr>
            <p:nvPr/>
          </p:nvSpPr>
          <p:spPr>
            <a:xfrm>
              <a:off x="6785223" y="3023299"/>
              <a:ext cx="3006330" cy="144175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2000" b="1" dirty="0"/>
                <a:t>Social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350AD6-5109-7276-6C72-812EDB2580CC}"/>
                </a:ext>
              </a:extLst>
            </p:cNvPr>
            <p:cNvSpPr txBox="1"/>
            <p:nvPr/>
          </p:nvSpPr>
          <p:spPr>
            <a:xfrm>
              <a:off x="7334653" y="4159130"/>
              <a:ext cx="19074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Contributing to community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Interpersonal long-term relationships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Support network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8E0C78-B5C7-EF31-861C-B9CDF3F64D0B}"/>
              </a:ext>
            </a:extLst>
          </p:cNvPr>
          <p:cNvGrpSpPr/>
          <p:nvPr/>
        </p:nvGrpSpPr>
        <p:grpSpPr>
          <a:xfrm>
            <a:off x="9369658" y="1568391"/>
            <a:ext cx="3006330" cy="3890918"/>
            <a:chOff x="9229437" y="1437763"/>
            <a:chExt cx="3006330" cy="3890918"/>
          </a:xfrm>
        </p:grpSpPr>
        <p:pic>
          <p:nvPicPr>
            <p:cNvPr id="18" name="Picture 17" descr="A picture containing cartoon, heart, creativity&#10;&#10;Description automatically generated">
              <a:extLst>
                <a:ext uri="{FF2B5EF4-FFF2-40B4-BE49-F238E27FC236}">
                  <a16:creationId xmlns:a16="http://schemas.microsoft.com/office/drawing/2014/main" id="{C677210F-50B3-0F0B-93C9-2B7B9E13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6960" y="1437763"/>
              <a:ext cx="2211285" cy="2143570"/>
            </a:xfrm>
            <a:prstGeom prst="rect">
              <a:avLst/>
            </a:prstGeom>
          </p:spPr>
        </p:pic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767DB879-5935-2DA6-75F6-1970741ACD30}"/>
                </a:ext>
              </a:extLst>
            </p:cNvPr>
            <p:cNvSpPr txBox="1">
              <a:spLocks/>
            </p:cNvSpPr>
            <p:nvPr/>
          </p:nvSpPr>
          <p:spPr>
            <a:xfrm>
              <a:off x="9229437" y="3023299"/>
              <a:ext cx="3006330" cy="1441759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en-US" sz="2000" b="1" dirty="0"/>
                <a:t>Environmental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DFD44B-D11A-67CF-91C6-B400D54C577C}"/>
                </a:ext>
              </a:extLst>
            </p:cNvPr>
            <p:cNvSpPr txBox="1"/>
            <p:nvPr/>
          </p:nvSpPr>
          <p:spPr>
            <a:xfrm>
              <a:off x="9778867" y="4159130"/>
              <a:ext cx="1907471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Protecting nature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Living sustainably </a:t>
              </a:r>
            </a:p>
            <a:p>
              <a:pPr marL="285750" indent="-285750">
                <a:buClr>
                  <a:schemeClr val="tx1"/>
                </a:buClr>
                <a:buFontTx/>
                <a:buChar char="→"/>
              </a:pPr>
              <a:r>
                <a:rPr lang="en-US" sz="1400" b="0" i="0" u="none" strike="noStrike" baseline="0" dirty="0">
                  <a:latin typeface="Segoe UI (Body)"/>
                </a:rPr>
                <a:t>Promoting environment friendly activities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3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114318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Identified Risks Leading to Poor Health</a:t>
            </a:r>
          </a:p>
        </p:txBody>
      </p:sp>
      <p:pic>
        <p:nvPicPr>
          <p:cNvPr id="9" name="Picture 8" descr="A picture containing cocktail, drink, stemware, drinkware&#10;&#10;Description automatically generated">
            <a:extLst>
              <a:ext uri="{FF2B5EF4-FFF2-40B4-BE49-F238E27FC236}">
                <a16:creationId xmlns:a16="http://schemas.microsoft.com/office/drawing/2014/main" id="{24C57A5A-C247-7A03-0E5B-7E257A18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943" y="4268062"/>
            <a:ext cx="1749019" cy="1749019"/>
          </a:xfrm>
          <a:prstGeom prst="rect">
            <a:avLst/>
          </a:prstGeom>
        </p:spPr>
      </p:pic>
      <p:pic>
        <p:nvPicPr>
          <p:cNvPr id="13" name="Picture 12" descr="A bag of chips&#10;&#10;Description automatically generated with low confidence">
            <a:extLst>
              <a:ext uri="{FF2B5EF4-FFF2-40B4-BE49-F238E27FC236}">
                <a16:creationId xmlns:a16="http://schemas.microsoft.com/office/drawing/2014/main" id="{78CFFC30-B081-D115-4FA9-5A7EB0BC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2" y="3548845"/>
            <a:ext cx="1749019" cy="1749019"/>
          </a:xfrm>
          <a:prstGeom prst="rect">
            <a:avLst/>
          </a:prstGeom>
        </p:spPr>
      </p:pic>
      <p:pic>
        <p:nvPicPr>
          <p:cNvPr id="17" name="Picture 16" descr="A pack of cigarettes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8427D97-E83C-F80B-594C-D28E6191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226" y="3548845"/>
            <a:ext cx="1965290" cy="1965290"/>
          </a:xfrm>
          <a:prstGeom prst="rect">
            <a:avLst/>
          </a:prstGeom>
        </p:spPr>
      </p:pic>
      <p:pic>
        <p:nvPicPr>
          <p:cNvPr id="31" name="Picture 30" descr="A person lifting a barbell&#10;&#10;Description automatically generated with medium confidence">
            <a:extLst>
              <a:ext uri="{FF2B5EF4-FFF2-40B4-BE49-F238E27FC236}">
                <a16:creationId xmlns:a16="http://schemas.microsoft.com/office/drawing/2014/main" id="{F41B582C-1161-33DC-F343-FCD604801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255" y="3642199"/>
            <a:ext cx="2101483" cy="2101483"/>
          </a:xfrm>
          <a:prstGeom prst="rect">
            <a:avLst/>
          </a:prstGeom>
        </p:spPr>
      </p:pic>
      <p:pic>
        <p:nvPicPr>
          <p:cNvPr id="35" name="Picture 34" descr="A picture containing graphics, font, symbol, logo&#10;&#10;Description automatically generated">
            <a:extLst>
              <a:ext uri="{FF2B5EF4-FFF2-40B4-BE49-F238E27FC236}">
                <a16:creationId xmlns:a16="http://schemas.microsoft.com/office/drawing/2014/main" id="{8A7E9326-AAEB-557E-60CB-51E72B867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775" y="4051791"/>
            <a:ext cx="1965290" cy="1965290"/>
          </a:xfrm>
          <a:prstGeom prst="rect">
            <a:avLst/>
          </a:prstGeom>
        </p:spPr>
      </p:pic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421C3D9B-4237-AAB6-DF5D-6D93B7830745}"/>
              </a:ext>
            </a:extLst>
          </p:cNvPr>
          <p:cNvSpPr txBox="1">
            <a:spLocks/>
          </p:cNvSpPr>
          <p:nvPr/>
        </p:nvSpPr>
        <p:spPr>
          <a:xfrm>
            <a:off x="762000" y="2238887"/>
            <a:ext cx="10668000" cy="68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latin typeface="+mj-lt"/>
              </a:rPr>
              <a:t>Lifestyle habits such as alcohol &amp; drug abusing, smoking &amp; vaping, binge eating, extreme physical exercise and unprotected sex pose as risks to long-term health. These actions are usually developed in the growing years (ages 13- 27).</a:t>
            </a:r>
          </a:p>
        </p:txBody>
      </p:sp>
    </p:spTree>
    <p:extLst>
      <p:ext uri="{BB962C8B-B14F-4D97-AF65-F5344CB8AC3E}">
        <p14:creationId xmlns:p14="http://schemas.microsoft.com/office/powerpoint/2010/main" val="4009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119" y="1163383"/>
            <a:ext cx="8495881" cy="2462213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0" dirty="0">
                <a:latin typeface="+mj-lt"/>
              </a:rPr>
              <a:t>Health is the body’s functional and metabolic efficiency, and its ability to adapt to the physical, mental, and social changes that it is exposed to.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90A16C-1235-4DE1-9AE7-2F7599C83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6119" y="4214193"/>
            <a:ext cx="8495881" cy="68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b="0" dirty="0">
                <a:latin typeface="+mj-lt"/>
              </a:rPr>
              <a:t>It is important to approach “health” as a whole, rather than as a series of separate factors. Good physical health can work in tandem with mental health to improve a person’s overall quality of life.</a:t>
            </a:r>
          </a:p>
          <a:p>
            <a:pPr marL="0" indent="0">
              <a:buNone/>
            </a:pPr>
            <a:endParaRPr lang="en-US" altLang="en-US" sz="2000" dirty="0">
              <a:latin typeface="+mj-lt"/>
            </a:endParaRPr>
          </a:p>
        </p:txBody>
      </p:sp>
      <p:pic>
        <p:nvPicPr>
          <p:cNvPr id="3" name="Picture 2" descr="A person meditating in a yoga pose&#10;&#10;Description automatically generated with low confidence">
            <a:extLst>
              <a:ext uri="{FF2B5EF4-FFF2-40B4-BE49-F238E27FC236}">
                <a16:creationId xmlns:a16="http://schemas.microsoft.com/office/drawing/2014/main" id="{79A097F8-A5C9-F880-8029-EBE4756F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7" y="1536724"/>
            <a:ext cx="3130899" cy="31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98765"/>
            <a:ext cx="9141397" cy="1231106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Let’s Evaluate Physical and Mental Health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D8D3DBD9-DD30-E09C-DB1A-D37AAA161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44183"/>
              </p:ext>
            </p:extLst>
          </p:nvPr>
        </p:nvGraphicFramePr>
        <p:xfrm>
          <a:off x="600667" y="1999623"/>
          <a:ext cx="10990664" cy="406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332">
                  <a:extLst>
                    <a:ext uri="{9D8B030D-6E8A-4147-A177-3AD203B41FA5}">
                      <a16:colId xmlns:a16="http://schemas.microsoft.com/office/drawing/2014/main" val="1651754999"/>
                    </a:ext>
                  </a:extLst>
                </a:gridCol>
                <a:gridCol w="5495332">
                  <a:extLst>
                    <a:ext uri="{9D8B030D-6E8A-4147-A177-3AD203B41FA5}">
                      <a16:colId xmlns:a16="http://schemas.microsoft.com/office/drawing/2014/main" val="280370741"/>
                    </a:ext>
                  </a:extLst>
                </a:gridCol>
              </a:tblGrid>
              <a:tr h="74357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Segoe UI (Body)"/>
                        </a:rPr>
                        <a:t>Physical Health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Segoe UI (Body)"/>
                        </a:rPr>
                        <a:t>Mental Health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6244"/>
                  </a:ext>
                </a:extLst>
              </a:tr>
              <a:tr h="1021766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Segoe UI (Body)"/>
                        </a:rPr>
                        <a:t>Physically healthy people are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egoe UI (Body)"/>
                        </a:rPr>
                        <a:t>likely to have bodily functions and processes working at their peak due to the absence of diseases.</a:t>
                      </a:r>
                      <a:endParaRPr lang="en-IN" sz="1200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Segoe UI (Body)"/>
                        </a:rPr>
                        <a:t>Mentally healthy people can enjoy life, bounce back after difficulties, balance personal and professional relationships with ease.</a:t>
                      </a:r>
                      <a:endParaRPr lang="en-IN" sz="1200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81166"/>
                  </a:ext>
                </a:extLst>
              </a:tr>
              <a:tr h="2297879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Segoe UI (Body)"/>
                        </a:rPr>
                        <a:t>Regular exercise, balanced nutrition, and adequate rest contribute to good health.</a:t>
                      </a: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endParaRPr lang="en-US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Segoe UI (Body)"/>
                        </a:rPr>
                        <a:t>Maintaining physical fitness, breathing and heart function, muscular strength, flexibility, and body composition.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Segoe UI (Body)"/>
                        </a:rPr>
                        <a:t>A chronic illness affects a person’s ability to complete their regular tasks, it may lead to depression and stress. These feelings could be due to financial problems or mobility issues.</a:t>
                      </a: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endParaRPr lang="en-US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  <a:p>
                      <a:pPr marL="285750" indent="-285750">
                        <a:buClr>
                          <a:schemeClr val="tx1"/>
                        </a:buClr>
                        <a:buFont typeface="Segoe UI" panose="020B0502040204020203" pitchFamily="34" charset="0"/>
                        <a:buChar char="→"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Segoe UI (Body)"/>
                        </a:rPr>
                        <a:t>A mental illness, such as depression or anorexia, can affect body weight and overall function.</a:t>
                      </a:r>
                      <a:endParaRPr lang="en-IN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F0E6DC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6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38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Health = Good Life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7BED5-48FE-1CB2-7248-A7D2D989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77" y="203610"/>
            <a:ext cx="3999503" cy="399950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1D14EC6-D176-C6D2-DF48-DC243A42B68B}"/>
              </a:ext>
            </a:extLst>
          </p:cNvPr>
          <p:cNvGrpSpPr/>
          <p:nvPr/>
        </p:nvGrpSpPr>
        <p:grpSpPr>
          <a:xfrm>
            <a:off x="3268190" y="1695633"/>
            <a:ext cx="8408552" cy="5538529"/>
            <a:chOff x="3268190" y="1226885"/>
            <a:chExt cx="9108236" cy="6007278"/>
          </a:xfrm>
        </p:grpSpPr>
        <p:pic>
          <p:nvPicPr>
            <p:cNvPr id="20" name="Picture 19" descr="A picture containing dance, cartoon, clipart, dancing&#10;&#10;Description automatically generated">
              <a:extLst>
                <a:ext uri="{FF2B5EF4-FFF2-40B4-BE49-F238E27FC236}">
                  <a16:creationId xmlns:a16="http://schemas.microsoft.com/office/drawing/2014/main" id="{C7A9B398-ABD6-AD8B-D401-E922668F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4544" y="1418629"/>
              <a:ext cx="3280591" cy="3280592"/>
            </a:xfrm>
            <a:prstGeom prst="rect">
              <a:avLst/>
            </a:prstGeom>
          </p:spPr>
        </p:pic>
        <p:pic>
          <p:nvPicPr>
            <p:cNvPr id="4" name="Picture 3" descr="A pink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1FEF34A8-3158-0118-7AC0-59A3887A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82066">
              <a:off x="3268190" y="1344426"/>
              <a:ext cx="3429000" cy="3429000"/>
            </a:xfrm>
            <a:prstGeom prst="rect">
              <a:avLst/>
            </a:prstGeom>
          </p:spPr>
        </p:pic>
        <p:pic>
          <p:nvPicPr>
            <p:cNvPr id="7" name="Picture 6" descr="A tan blob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E041889-4025-F804-6063-6ED87668F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7433" y="3805163"/>
              <a:ext cx="4229159" cy="3429000"/>
            </a:xfrm>
            <a:prstGeom prst="rect">
              <a:avLst/>
            </a:prstGeom>
          </p:spPr>
        </p:pic>
        <p:pic>
          <p:nvPicPr>
            <p:cNvPr id="9" name="Picture 8" descr="A yellow drop of water&#10;&#10;Description automatically generated with medium confidence">
              <a:extLst>
                <a:ext uri="{FF2B5EF4-FFF2-40B4-BE49-F238E27FC236}">
                  <a16:creationId xmlns:a16="http://schemas.microsoft.com/office/drawing/2014/main" id="{8FD67762-0C4D-0C07-7A63-A3BF09AF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162716">
              <a:off x="4156399" y="3894773"/>
              <a:ext cx="3468471" cy="29147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96C798-39B1-5174-7B49-00BAF2B0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1142" y="1802775"/>
              <a:ext cx="2775284" cy="27752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17074-D7F1-15F1-805B-8CD04E1B5DDA}"/>
                </a:ext>
              </a:extLst>
            </p:cNvPr>
            <p:cNvSpPr txBox="1"/>
            <p:nvPr/>
          </p:nvSpPr>
          <p:spPr>
            <a:xfrm>
              <a:off x="6748755" y="1226885"/>
              <a:ext cx="3104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(Body)"/>
                </a:rPr>
                <a:t>I feel comfortable and happy with my life &lt;3</a:t>
              </a:r>
              <a:endParaRPr lang="en-IN" dirty="0">
                <a:solidFill>
                  <a:schemeClr val="bg1"/>
                </a:solidFill>
                <a:latin typeface="Segoe UI (Body)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02D303-03F7-34B0-0CE3-BD1D31531EB9}"/>
                </a:ext>
              </a:extLst>
            </p:cNvPr>
            <p:cNvSpPr txBox="1"/>
            <p:nvPr/>
          </p:nvSpPr>
          <p:spPr>
            <a:xfrm>
              <a:off x="8106995" y="5151107"/>
              <a:ext cx="2988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(Body)"/>
                </a:rPr>
                <a:t>I save money on insurance and medical costs :)</a:t>
              </a:r>
              <a:endParaRPr lang="en-IN" dirty="0">
                <a:solidFill>
                  <a:schemeClr val="bg1"/>
                </a:solidFill>
                <a:latin typeface="Segoe UI (Body)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8A263D-6EFA-6D5F-F065-C8289AEA623B}"/>
                </a:ext>
              </a:extLst>
            </p:cNvPr>
            <p:cNvSpPr txBox="1"/>
            <p:nvPr/>
          </p:nvSpPr>
          <p:spPr>
            <a:xfrm>
              <a:off x="3857123" y="2108910"/>
              <a:ext cx="13991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(Body)"/>
                </a:rPr>
                <a:t>I don't have a desire for addictive substances!!!</a:t>
              </a:r>
              <a:endParaRPr lang="en-IN" dirty="0">
                <a:solidFill>
                  <a:schemeClr val="bg1"/>
                </a:solidFill>
                <a:latin typeface="Segoe UI (Body)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186C4-100B-F41D-C5B4-9D4437CF1D07}"/>
                </a:ext>
              </a:extLst>
            </p:cNvPr>
            <p:cNvSpPr txBox="1"/>
            <p:nvPr/>
          </p:nvSpPr>
          <p:spPr>
            <a:xfrm>
              <a:off x="10395732" y="2530528"/>
              <a:ext cx="13991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(Body)"/>
                </a:rPr>
                <a:t>I have a vision and the belief to achieve it !</a:t>
              </a:r>
              <a:endParaRPr lang="en-IN" dirty="0">
                <a:solidFill>
                  <a:schemeClr val="bg1"/>
                </a:solidFill>
                <a:latin typeface="Segoe UI (Body)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CF2ACE-224B-554C-90C6-C8564639A17F}"/>
                </a:ext>
              </a:extLst>
            </p:cNvPr>
            <p:cNvSpPr txBox="1"/>
            <p:nvPr/>
          </p:nvSpPr>
          <p:spPr>
            <a:xfrm>
              <a:off x="5154795" y="4890894"/>
              <a:ext cx="1593960" cy="1301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(Body)"/>
                </a:rPr>
                <a:t>I can serve myself, my family and community</a:t>
              </a:r>
              <a:endParaRPr lang="en-IN" dirty="0">
                <a:solidFill>
                  <a:schemeClr val="bg1"/>
                </a:solidFill>
                <a:latin typeface="Segoe UI (Bod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Asian Pacific American Heritage Month presentation</Template>
  <TotalTime>436</TotalTime>
  <Words>1102</Words>
  <Application>Microsoft Office PowerPoint</Application>
  <PresentationFormat>Widescreen</PresentationFormat>
  <Paragraphs>172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Segoe UI</vt:lpstr>
      <vt:lpstr>Segoe UI (Body)</vt:lpstr>
      <vt:lpstr>Wingdings</vt:lpstr>
      <vt:lpstr>1_Office Theme</vt:lpstr>
      <vt:lpstr>Scientific Foundations of Health</vt:lpstr>
      <vt:lpstr>One small positive thought can change your whole day”- Zig Ziglar.</vt:lpstr>
      <vt:lpstr>But How Do We Maintain Positive Thinking?</vt:lpstr>
      <vt:lpstr>Health and Wellness</vt:lpstr>
      <vt:lpstr>Dimensions of Wellness</vt:lpstr>
      <vt:lpstr>Identified Risks Leading to Poor Health</vt:lpstr>
      <vt:lpstr>Health is the body’s functional and metabolic efficiency, and its ability to adapt to the physical, mental, and social changes that it is exposed to.</vt:lpstr>
      <vt:lpstr>Let’s Evaluate Physical and Mental Health</vt:lpstr>
      <vt:lpstr>Good Health = Good Life</vt:lpstr>
      <vt:lpstr>Activity: How Healthy Are YOU? Give yourself 1 point per checkmark</vt:lpstr>
      <vt:lpstr>Various Factors Affect Our Health and the Ability to be Healthy</vt:lpstr>
      <vt:lpstr>Our Behavior Makes Us Approach Health Positively or Even Negatively </vt:lpstr>
      <vt:lpstr>Human Behavior Model (HBM) Attempts to Predict Health-Related Behavior in Terms of Certain Belief Patterns.</vt:lpstr>
      <vt:lpstr>Situations Change Health Behaviors</vt:lpstr>
      <vt:lpstr>PowerPoint Presentation</vt:lpstr>
      <vt:lpstr>Stress and Types of Stress</vt:lpstr>
      <vt:lpstr>PowerPoint Presentation</vt:lpstr>
      <vt:lpstr>Questions &amp; Answers</vt:lpstr>
      <vt:lpstr>Resources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Foundations of Health</dc:title>
  <dc:subject/>
  <dc:creator>Urvija Srivastava</dc:creator>
  <cp:keywords/>
  <dc:description/>
  <cp:lastModifiedBy>Urvija Srivastava</cp:lastModifiedBy>
  <cp:revision>14</cp:revision>
  <dcterms:created xsi:type="dcterms:W3CDTF">2023-06-07T05:41:07Z</dcterms:created>
  <dcterms:modified xsi:type="dcterms:W3CDTF">2023-06-07T16:42:03Z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